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43"/>
  </p:notesMasterIdLst>
  <p:handoutMasterIdLst>
    <p:handoutMasterId r:id="rId44"/>
  </p:handoutMasterIdLst>
  <p:sldIdLst>
    <p:sldId id="354" r:id="rId2"/>
    <p:sldId id="369" r:id="rId3"/>
    <p:sldId id="384" r:id="rId4"/>
    <p:sldId id="461" r:id="rId5"/>
    <p:sldId id="467" r:id="rId6"/>
    <p:sldId id="424" r:id="rId7"/>
    <p:sldId id="430" r:id="rId8"/>
    <p:sldId id="468" r:id="rId9"/>
    <p:sldId id="469" r:id="rId10"/>
    <p:sldId id="471" r:id="rId11"/>
    <p:sldId id="470" r:id="rId12"/>
    <p:sldId id="479" r:id="rId13"/>
    <p:sldId id="425" r:id="rId14"/>
    <p:sldId id="431" r:id="rId15"/>
    <p:sldId id="480" r:id="rId16"/>
    <p:sldId id="426" r:id="rId17"/>
    <p:sldId id="435" r:id="rId18"/>
    <p:sldId id="475" r:id="rId19"/>
    <p:sldId id="476" r:id="rId20"/>
    <p:sldId id="481" r:id="rId21"/>
    <p:sldId id="477" r:id="rId22"/>
    <p:sldId id="438" r:id="rId23"/>
    <p:sldId id="436" r:id="rId24"/>
    <p:sldId id="433" r:id="rId25"/>
    <p:sldId id="487" r:id="rId26"/>
    <p:sldId id="478" r:id="rId27"/>
    <p:sldId id="489" r:id="rId28"/>
    <p:sldId id="490" r:id="rId29"/>
    <p:sldId id="491" r:id="rId30"/>
    <p:sldId id="488" r:id="rId31"/>
    <p:sldId id="482" r:id="rId32"/>
    <p:sldId id="466" r:id="rId33"/>
    <p:sldId id="483" r:id="rId34"/>
    <p:sldId id="423" r:id="rId35"/>
    <p:sldId id="486" r:id="rId36"/>
    <p:sldId id="484" r:id="rId37"/>
    <p:sldId id="485" r:id="rId38"/>
    <p:sldId id="472" r:id="rId39"/>
    <p:sldId id="416" r:id="rId40"/>
    <p:sldId id="473" r:id="rId41"/>
    <p:sldId id="390" r:id="rId4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FF9933"/>
    <a:srgbClr val="66CCFF"/>
    <a:srgbClr val="003300"/>
    <a:srgbClr val="FFFF00"/>
    <a:srgbClr val="BBE0E3"/>
    <a:srgbClr val="FF33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2" autoAdjust="0"/>
    <p:restoredTop sz="86679" autoAdjust="0"/>
  </p:normalViewPr>
  <p:slideViewPr>
    <p:cSldViewPr>
      <p:cViewPr>
        <p:scale>
          <a:sx n="64" d="100"/>
          <a:sy n="64" d="100"/>
        </p:scale>
        <p:origin x="-6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890" y="-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84995"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84996"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r>
              <a:rPr lang="en-US"/>
              <a:t>1</a:t>
            </a:r>
          </a:p>
        </p:txBody>
      </p:sp>
      <p:sp>
        <p:nvSpPr>
          <p:cNvPr id="84997"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7CB00783-F9C2-4219-BA5E-3D5670C83E1C}" type="slidenum">
              <a:rPr lang="en-US"/>
              <a:pPr>
                <a:defRPr/>
              </a:pPr>
              <a:t>‹#›</a:t>
            </a:fld>
            <a:endParaRPr lang="en-US"/>
          </a:p>
        </p:txBody>
      </p:sp>
    </p:spTree>
    <p:extLst>
      <p:ext uri="{BB962C8B-B14F-4D97-AF65-F5344CB8AC3E}">
        <p14:creationId xmlns:p14="http://schemas.microsoft.com/office/powerpoint/2010/main" val="3823993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1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1104900" y="696913"/>
            <a:ext cx="4649788"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685800" y="4414838"/>
            <a:ext cx="5486400"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r>
              <a:rPr lang="en-US"/>
              <a:t>1</a:t>
            </a:r>
          </a:p>
        </p:txBody>
      </p:sp>
      <p:sp>
        <p:nvSpPr>
          <p:cNvPr id="922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pPr>
              <a:defRPr/>
            </a:pPr>
            <a:fld id="{46A71422-12C1-49B7-8CB5-EDA4B169B1E6}" type="slidenum">
              <a:rPr lang="en-US"/>
              <a:pPr>
                <a:defRPr/>
              </a:pPr>
              <a:t>‹#›</a:t>
            </a:fld>
            <a:endParaRPr lang="en-US"/>
          </a:p>
        </p:txBody>
      </p:sp>
    </p:spTree>
    <p:extLst>
      <p:ext uri="{BB962C8B-B14F-4D97-AF65-F5344CB8AC3E}">
        <p14:creationId xmlns:p14="http://schemas.microsoft.com/office/powerpoint/2010/main" val="185277229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0963"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8AE05CF6-D79C-4BA7-BD92-22293A55916F}" type="slidenum">
              <a:rPr lang="en-US" sz="1200">
                <a:latin typeface="Arial" charset="0"/>
              </a:rPr>
              <a:pPr algn="r" eaLnBrk="1" hangingPunct="1"/>
              <a:t>2</a:t>
            </a:fld>
            <a:endParaRPr lang="en-US" sz="1200">
              <a:latin typeface="Arial" charset="0"/>
            </a:endParaRPr>
          </a:p>
        </p:txBody>
      </p:sp>
      <p:sp>
        <p:nvSpPr>
          <p:cNvPr id="40964" name="Rectangle 2"/>
          <p:cNvSpPr>
            <a:spLocks noGrp="1" noRot="1" noChangeAspect="1" noChangeArrowheads="1" noTextEdit="1"/>
          </p:cNvSpPr>
          <p:nvPr>
            <p:ph type="sldImg"/>
          </p:nvPr>
        </p:nvSpPr>
        <p:spPr>
          <a:ln/>
        </p:spPr>
      </p:sp>
      <p:sp>
        <p:nvSpPr>
          <p:cNvPr id="4096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50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9D6C181-D4D6-4977-A6C2-A97267AC9DCE}" type="slidenum">
              <a:rPr lang="en-US" sz="1200">
                <a:latin typeface="Arial" charset="0"/>
              </a:rPr>
              <a:pPr algn="r" eaLnBrk="1" hangingPunct="1"/>
              <a:t>11</a:t>
            </a:fld>
            <a:endParaRPr lang="en-US" sz="1200">
              <a:latin typeface="Arial"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50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9D6C181-D4D6-4977-A6C2-A97267AC9DCE}" type="slidenum">
              <a:rPr lang="en-US" sz="1200">
                <a:latin typeface="Arial" charset="0"/>
              </a:rPr>
              <a:pPr algn="r" eaLnBrk="1" hangingPunct="1"/>
              <a:t>12</a:t>
            </a:fld>
            <a:endParaRPr lang="en-US" sz="1200">
              <a:latin typeface="Arial"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6083"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0BEF0BDD-B00C-468B-A0FA-11FEA5B9A362}" type="slidenum">
              <a:rPr lang="en-US" sz="1200">
                <a:latin typeface="Arial" charset="0"/>
              </a:rPr>
              <a:pPr algn="r" eaLnBrk="1" hangingPunct="1"/>
              <a:t>13</a:t>
            </a:fld>
            <a:endParaRPr lang="en-US" sz="1200">
              <a:latin typeface="Arial" charset="0"/>
            </a:endParaRPr>
          </a:p>
        </p:txBody>
      </p:sp>
      <p:sp>
        <p:nvSpPr>
          <p:cNvPr id="46084" name="Rectangle 2"/>
          <p:cNvSpPr>
            <a:spLocks noGrp="1" noRot="1" noChangeAspect="1" noChangeArrowheads="1" noTextEdit="1"/>
          </p:cNvSpPr>
          <p:nvPr>
            <p:ph type="sldImg"/>
          </p:nvPr>
        </p:nvSpPr>
        <p:spPr>
          <a:ln/>
        </p:spPr>
      </p:sp>
      <p:sp>
        <p:nvSpPr>
          <p:cNvPr id="460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710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AFC05A00-2F52-4932-9344-BA69C985A089}" type="slidenum">
              <a:rPr lang="en-US" sz="1200">
                <a:latin typeface="Arial" charset="0"/>
              </a:rPr>
              <a:pPr algn="r" eaLnBrk="1" hangingPunct="1"/>
              <a:t>14</a:t>
            </a:fld>
            <a:endParaRPr lang="en-US" sz="1200">
              <a:latin typeface="Arial"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710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AFC05A00-2F52-4932-9344-BA69C985A089}" type="slidenum">
              <a:rPr lang="en-US" sz="1200">
                <a:latin typeface="Arial" charset="0"/>
              </a:rPr>
              <a:pPr algn="r" eaLnBrk="1" hangingPunct="1"/>
              <a:t>15</a:t>
            </a:fld>
            <a:endParaRPr lang="en-US" sz="1200">
              <a:latin typeface="Arial"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915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B982E0B2-C178-4936-B49E-2891D19A6711}" type="slidenum">
              <a:rPr lang="en-US" sz="1200">
                <a:latin typeface="Arial" charset="0"/>
              </a:rPr>
              <a:pPr algn="r" eaLnBrk="1" hangingPunct="1"/>
              <a:t>16</a:t>
            </a:fld>
            <a:endParaRPr lang="en-US" sz="1200">
              <a:latin typeface="Arial" charset="0"/>
            </a:endParaRPr>
          </a:p>
        </p:txBody>
      </p:sp>
      <p:sp>
        <p:nvSpPr>
          <p:cNvPr id="49156" name="Rectangle 2"/>
          <p:cNvSpPr>
            <a:spLocks noGrp="1" noRot="1" noChangeAspect="1" noChangeArrowheads="1" noTextEdit="1"/>
          </p:cNvSpPr>
          <p:nvPr>
            <p:ph type="sldImg"/>
          </p:nvPr>
        </p:nvSpPr>
        <p:spPr>
          <a:ln/>
        </p:spPr>
      </p:sp>
      <p:sp>
        <p:nvSpPr>
          <p:cNvPr id="4915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5017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609B5399-066C-4969-8924-8041489CF316}" type="slidenum">
              <a:rPr lang="en-US" sz="1200">
                <a:latin typeface="Arial" charset="0"/>
              </a:rPr>
              <a:pPr algn="r" eaLnBrk="1" hangingPunct="1"/>
              <a:t>17</a:t>
            </a:fld>
            <a:endParaRPr lang="en-US" sz="1200">
              <a:latin typeface="Arial"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5017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609B5399-066C-4969-8924-8041489CF316}" type="slidenum">
              <a:rPr lang="en-US" sz="1200">
                <a:latin typeface="Arial" charset="0"/>
              </a:rPr>
              <a:pPr algn="r" eaLnBrk="1" hangingPunct="1"/>
              <a:t>18</a:t>
            </a:fld>
            <a:endParaRPr lang="en-US" sz="1200">
              <a:latin typeface="Arial"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5017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609B5399-066C-4969-8924-8041489CF316}" type="slidenum">
              <a:rPr lang="en-US" sz="1200">
                <a:latin typeface="Arial" charset="0"/>
              </a:rPr>
              <a:pPr algn="r" eaLnBrk="1" hangingPunct="1"/>
              <a:t>19</a:t>
            </a:fld>
            <a:endParaRPr lang="en-US" sz="1200">
              <a:latin typeface="Arial"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5017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609B5399-066C-4969-8924-8041489CF316}" type="slidenum">
              <a:rPr lang="en-US" sz="1200">
                <a:latin typeface="Arial" charset="0"/>
              </a:rPr>
              <a:pPr algn="r" eaLnBrk="1" hangingPunct="1"/>
              <a:t>20</a:t>
            </a:fld>
            <a:endParaRPr lang="en-US" sz="1200">
              <a:latin typeface="Arial"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198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EF89B081-7B54-4CCF-93E6-D43E0ED34282}" type="slidenum">
              <a:rPr lang="en-US" sz="1200">
                <a:latin typeface="Arial" charset="0"/>
              </a:rPr>
              <a:pPr algn="r" eaLnBrk="1" hangingPunct="1"/>
              <a:t>3</a:t>
            </a:fld>
            <a:endParaRPr lang="en-US" sz="1200">
              <a:latin typeface="Arial" charset="0"/>
            </a:endParaRPr>
          </a:p>
        </p:txBody>
      </p:sp>
      <p:sp>
        <p:nvSpPr>
          <p:cNvPr id="41988" name="Rectangle 2"/>
          <p:cNvSpPr>
            <a:spLocks noGrp="1" noRot="1" noChangeAspect="1" noChangeArrowheads="1" noTextEdit="1"/>
          </p:cNvSpPr>
          <p:nvPr>
            <p:ph type="sldImg"/>
          </p:nvPr>
        </p:nvSpPr>
        <p:spPr>
          <a:ln/>
        </p:spPr>
      </p:sp>
      <p:sp>
        <p:nvSpPr>
          <p:cNvPr id="419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5017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609B5399-066C-4969-8924-8041489CF316}" type="slidenum">
              <a:rPr lang="en-US" sz="1200">
                <a:latin typeface="Arial" charset="0"/>
              </a:rPr>
              <a:pPr algn="r" eaLnBrk="1" hangingPunct="1"/>
              <a:t>21</a:t>
            </a:fld>
            <a:endParaRPr lang="en-US" sz="1200">
              <a:latin typeface="Arial" charset="0"/>
            </a:endParaRPr>
          </a:p>
        </p:txBody>
      </p:sp>
      <p:sp>
        <p:nvSpPr>
          <p:cNvPr id="50180" name="Rectangle 2"/>
          <p:cNvSpPr>
            <a:spLocks noGrp="1" noRot="1" noChangeAspect="1" noChangeArrowheads="1" noTextEdit="1"/>
          </p:cNvSpPr>
          <p:nvPr>
            <p:ph type="sldImg"/>
          </p:nvPr>
        </p:nvSpPr>
        <p:spPr>
          <a:ln/>
        </p:spPr>
      </p:sp>
      <p:sp>
        <p:nvSpPr>
          <p:cNvPr id="501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451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CAEF5707-649A-472B-BD1A-BE84E2405F3D}" type="slidenum">
              <a:rPr lang="en-US" sz="1200">
                <a:latin typeface="Arial" charset="0"/>
              </a:rPr>
              <a:pPr algn="r" eaLnBrk="1" hangingPunct="1"/>
              <a:t>22</a:t>
            </a:fld>
            <a:endParaRPr lang="en-US" sz="1200">
              <a:latin typeface="Arial" charset="0"/>
            </a:endParaRPr>
          </a:p>
        </p:txBody>
      </p:sp>
      <p:sp>
        <p:nvSpPr>
          <p:cNvPr id="64516" name="Rectangle 2"/>
          <p:cNvSpPr>
            <a:spLocks noGrp="1" noRot="1" noChangeAspect="1" noChangeArrowheads="1" noTextEdit="1"/>
          </p:cNvSpPr>
          <p:nvPr>
            <p:ph type="sldImg"/>
          </p:nvPr>
        </p:nvSpPr>
        <p:spPr>
          <a:ln/>
        </p:spPr>
      </p:sp>
      <p:sp>
        <p:nvSpPr>
          <p:cNvPr id="645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553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02E4B0C-37AF-4B4B-A12E-833B2F75CF94}" type="slidenum">
              <a:rPr lang="en-US" sz="1200">
                <a:latin typeface="Arial" charset="0"/>
              </a:rPr>
              <a:pPr algn="r" eaLnBrk="1" hangingPunct="1"/>
              <a:t>23</a:t>
            </a:fld>
            <a:endParaRPr lang="en-US" sz="1200">
              <a:latin typeface="Arial" charset="0"/>
            </a:endParaRPr>
          </a:p>
        </p:txBody>
      </p:sp>
      <p:sp>
        <p:nvSpPr>
          <p:cNvPr id="65540" name="Rectangle 2"/>
          <p:cNvSpPr>
            <a:spLocks noGrp="1" noRot="1" noChangeAspect="1" noChangeArrowheads="1" noTextEdit="1"/>
          </p:cNvSpPr>
          <p:nvPr>
            <p:ph type="sldImg"/>
          </p:nvPr>
        </p:nvSpPr>
        <p:spPr>
          <a:ln/>
        </p:spPr>
      </p:sp>
      <p:sp>
        <p:nvSpPr>
          <p:cNvPr id="655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758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255AEE6F-ACA7-4DCD-9855-18C13AD546BD}" type="slidenum">
              <a:rPr lang="en-US" sz="1200">
                <a:latin typeface="Arial" charset="0"/>
              </a:rPr>
              <a:pPr algn="r" eaLnBrk="1" hangingPunct="1"/>
              <a:t>24</a:t>
            </a:fld>
            <a:endParaRPr lang="en-US" sz="1200">
              <a:latin typeface="Arial" charset="0"/>
            </a:endParaRPr>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758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255AEE6F-ACA7-4DCD-9855-18C13AD546BD}" type="slidenum">
              <a:rPr lang="en-US" sz="1200">
                <a:latin typeface="Arial" charset="0"/>
              </a:rPr>
              <a:pPr algn="r" eaLnBrk="1" hangingPunct="1"/>
              <a:t>25</a:t>
            </a:fld>
            <a:endParaRPr lang="en-US" sz="1200">
              <a:latin typeface="Arial" charset="0"/>
            </a:endParaRPr>
          </a:p>
        </p:txBody>
      </p:sp>
      <p:sp>
        <p:nvSpPr>
          <p:cNvPr id="67588" name="Rectangle 2"/>
          <p:cNvSpPr>
            <a:spLocks noGrp="1" noRot="1" noChangeAspect="1" noChangeArrowheads="1" noTextEdit="1"/>
          </p:cNvSpPr>
          <p:nvPr>
            <p:ph type="sldImg"/>
          </p:nvPr>
        </p:nvSpPr>
        <p:spPr>
          <a:ln/>
        </p:spPr>
      </p:sp>
      <p:sp>
        <p:nvSpPr>
          <p:cNvPr id="675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96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FF0A320C-7CD3-43D7-880C-217456DA4364}" type="slidenum">
              <a:rPr lang="en-US" sz="1200">
                <a:latin typeface="Arial" charset="0"/>
              </a:rPr>
              <a:pPr algn="r" eaLnBrk="1" hangingPunct="1"/>
              <a:t>26</a:t>
            </a:fld>
            <a:endParaRPr lang="en-US" sz="1200">
              <a:latin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96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FF0A320C-7CD3-43D7-880C-217456DA4364}" type="slidenum">
              <a:rPr lang="en-US" sz="1200">
                <a:latin typeface="Arial" charset="0"/>
              </a:rPr>
              <a:pPr algn="r" eaLnBrk="1" hangingPunct="1"/>
              <a:t>27</a:t>
            </a:fld>
            <a:endParaRPr lang="en-US" sz="1200">
              <a:latin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96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FF0A320C-7CD3-43D7-880C-217456DA4364}" type="slidenum">
              <a:rPr lang="en-US" sz="1200">
                <a:latin typeface="Arial" charset="0"/>
              </a:rPr>
              <a:pPr algn="r" eaLnBrk="1" hangingPunct="1"/>
              <a:t>28</a:t>
            </a:fld>
            <a:endParaRPr lang="en-US" sz="1200">
              <a:latin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96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FF0A320C-7CD3-43D7-880C-217456DA4364}" type="slidenum">
              <a:rPr lang="en-US" sz="1200">
                <a:latin typeface="Arial" charset="0"/>
              </a:rPr>
              <a:pPr algn="r" eaLnBrk="1" hangingPunct="1"/>
              <a:t>29</a:t>
            </a:fld>
            <a:endParaRPr lang="en-US" sz="1200">
              <a:latin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96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FF0A320C-7CD3-43D7-880C-217456DA4364}" type="slidenum">
              <a:rPr lang="en-US" sz="1200">
                <a:latin typeface="Arial" charset="0"/>
              </a:rPr>
              <a:pPr algn="r" eaLnBrk="1" hangingPunct="1"/>
              <a:t>30</a:t>
            </a:fld>
            <a:endParaRPr lang="en-US" sz="1200">
              <a:latin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3011"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8C8E371-CD0F-42D0-9AB6-EAEBE9076E35}" type="slidenum">
              <a:rPr lang="en-US" sz="1200">
                <a:latin typeface="Arial" charset="0"/>
              </a:rPr>
              <a:pPr algn="r" eaLnBrk="1" hangingPunct="1"/>
              <a:t>4</a:t>
            </a:fld>
            <a:endParaRPr lang="en-US" sz="1200">
              <a:latin typeface="Arial" charset="0"/>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696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FF0A320C-7CD3-43D7-880C-217456DA4364}" type="slidenum">
              <a:rPr lang="en-US" sz="1200">
                <a:latin typeface="Arial" charset="0"/>
              </a:rPr>
              <a:pPr algn="r" eaLnBrk="1" hangingPunct="1"/>
              <a:t>31</a:t>
            </a:fld>
            <a:endParaRPr lang="en-US" sz="1200">
              <a:latin typeface="Arial" charset="0"/>
            </a:endParaRPr>
          </a:p>
        </p:txBody>
      </p:sp>
      <p:sp>
        <p:nvSpPr>
          <p:cNvPr id="69636" name="Rectangle 2"/>
          <p:cNvSpPr>
            <a:spLocks noGrp="1" noRot="1" noChangeAspect="1" noChangeArrowheads="1" noTextEdit="1"/>
          </p:cNvSpPr>
          <p:nvPr>
            <p:ph type="sldImg"/>
          </p:nvPr>
        </p:nvSpPr>
        <p:spPr>
          <a:ln/>
        </p:spPr>
      </p:sp>
      <p:sp>
        <p:nvSpPr>
          <p:cNvPr id="696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06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1042C1F5-C1D7-4B79-8D67-67814F04ED72}" type="slidenum">
              <a:rPr lang="en-US" sz="1200">
                <a:latin typeface="Arial" charset="0"/>
              </a:rPr>
              <a:pPr algn="r" eaLnBrk="1" hangingPunct="1"/>
              <a:t>32</a:t>
            </a:fld>
            <a:endParaRPr lang="en-US" sz="1200">
              <a:latin typeface="Arial" charset="0"/>
            </a:endParaRPr>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06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1042C1F5-C1D7-4B79-8D67-67814F04ED72}" type="slidenum">
              <a:rPr lang="en-US" sz="1200">
                <a:latin typeface="Arial" charset="0"/>
              </a:rPr>
              <a:pPr algn="r" eaLnBrk="1" hangingPunct="1"/>
              <a:t>33</a:t>
            </a:fld>
            <a:endParaRPr lang="en-US" sz="1200">
              <a:latin typeface="Arial" charset="0"/>
            </a:endParaRPr>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1683"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7398E83-1AD0-43CE-855C-33FAA3AB4C8C}" type="slidenum">
              <a:rPr lang="en-US" sz="1200">
                <a:latin typeface="Arial" charset="0"/>
              </a:rPr>
              <a:pPr algn="r" eaLnBrk="1" hangingPunct="1"/>
              <a:t>34</a:t>
            </a:fld>
            <a:endParaRPr lang="en-US" sz="1200">
              <a:latin typeface="Arial"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1683"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7398E83-1AD0-43CE-855C-33FAA3AB4C8C}" type="slidenum">
              <a:rPr lang="en-US" sz="1200">
                <a:latin typeface="Arial" charset="0"/>
              </a:rPr>
              <a:pPr algn="r" eaLnBrk="1" hangingPunct="1"/>
              <a:t>35</a:t>
            </a:fld>
            <a:endParaRPr lang="en-US" sz="1200">
              <a:latin typeface="Arial"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06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1042C1F5-C1D7-4B79-8D67-67814F04ED72}" type="slidenum">
              <a:rPr lang="en-US" sz="1200">
                <a:latin typeface="Arial" charset="0"/>
              </a:rPr>
              <a:pPr algn="r" eaLnBrk="1" hangingPunct="1"/>
              <a:t>36</a:t>
            </a:fld>
            <a:endParaRPr lang="en-US" sz="1200">
              <a:latin typeface="Arial" charset="0"/>
            </a:endParaRPr>
          </a:p>
        </p:txBody>
      </p:sp>
      <p:sp>
        <p:nvSpPr>
          <p:cNvPr id="70660" name="Rectangle 2"/>
          <p:cNvSpPr>
            <a:spLocks noGrp="1" noRot="1" noChangeAspect="1" noChangeArrowheads="1" noTextEdit="1"/>
          </p:cNvSpPr>
          <p:nvPr>
            <p:ph type="sldImg"/>
          </p:nvPr>
        </p:nvSpPr>
        <p:spPr>
          <a:ln/>
        </p:spPr>
      </p:sp>
      <p:sp>
        <p:nvSpPr>
          <p:cNvPr id="706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1683"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7398E83-1AD0-43CE-855C-33FAA3AB4C8C}" type="slidenum">
              <a:rPr lang="en-US" sz="1200">
                <a:latin typeface="Arial" charset="0"/>
              </a:rPr>
              <a:pPr algn="r" eaLnBrk="1" hangingPunct="1"/>
              <a:t>37</a:t>
            </a:fld>
            <a:endParaRPr lang="en-US" sz="1200">
              <a:latin typeface="Arial" charset="0"/>
            </a:endParaRPr>
          </a:p>
        </p:txBody>
      </p:sp>
      <p:sp>
        <p:nvSpPr>
          <p:cNvPr id="71684" name="Rectangle 2"/>
          <p:cNvSpPr>
            <a:spLocks noGrp="1" noRot="1" noChangeAspect="1" noChangeArrowheads="1" noTextEdit="1"/>
          </p:cNvSpPr>
          <p:nvPr>
            <p:ph type="sldImg"/>
          </p:nvPr>
        </p:nvSpPr>
        <p:spPr>
          <a:ln/>
        </p:spPr>
      </p:sp>
      <p:sp>
        <p:nvSpPr>
          <p:cNvPr id="716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270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84C738A-78B8-45E5-AB4F-D6F040DD91F9}" type="slidenum">
              <a:rPr lang="en-US" sz="1200">
                <a:latin typeface="Arial" charset="0"/>
              </a:rPr>
              <a:pPr algn="r" eaLnBrk="1" hangingPunct="1"/>
              <a:t>39</a:t>
            </a:fld>
            <a:endParaRPr lang="en-US" sz="1200">
              <a:latin typeface="Arial" charset="0"/>
            </a:endParaRPr>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2707"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84C738A-78B8-45E5-AB4F-D6F040DD91F9}" type="slidenum">
              <a:rPr lang="en-US" sz="1200">
                <a:latin typeface="Arial" charset="0"/>
              </a:rPr>
              <a:pPr algn="r" eaLnBrk="1" hangingPunct="1"/>
              <a:t>40</a:t>
            </a:fld>
            <a:endParaRPr lang="en-US" sz="1200">
              <a:latin typeface="Arial" charset="0"/>
            </a:endParaRPr>
          </a:p>
        </p:txBody>
      </p:sp>
      <p:sp>
        <p:nvSpPr>
          <p:cNvPr id="72708" name="Rectangle 2"/>
          <p:cNvSpPr>
            <a:spLocks noGrp="1" noRot="1" noChangeAspect="1" noChangeArrowheads="1" noTextEdit="1"/>
          </p:cNvSpPr>
          <p:nvPr>
            <p:ph type="sldImg"/>
          </p:nvPr>
        </p:nvSpPr>
        <p:spPr>
          <a:ln/>
        </p:spPr>
      </p:sp>
      <p:sp>
        <p:nvSpPr>
          <p:cNvPr id="7270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76803"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A71AE9CB-CB57-432D-B220-4A288F2FFC71}" type="slidenum">
              <a:rPr lang="en-US" sz="1200">
                <a:latin typeface="Arial" charset="0"/>
              </a:rPr>
              <a:pPr algn="r" eaLnBrk="1" hangingPunct="1"/>
              <a:t>41</a:t>
            </a:fld>
            <a:endParaRPr lang="en-US" sz="1200">
              <a:latin typeface="Arial" charset="0"/>
            </a:endParaRPr>
          </a:p>
        </p:txBody>
      </p:sp>
      <p:sp>
        <p:nvSpPr>
          <p:cNvPr id="76804" name="Rectangle 2"/>
          <p:cNvSpPr>
            <a:spLocks noGrp="1" noRot="1" noChangeAspect="1" noChangeArrowheads="1" noTextEdit="1"/>
          </p:cNvSpPr>
          <p:nvPr>
            <p:ph type="sldImg"/>
          </p:nvPr>
        </p:nvSpPr>
        <p:spPr>
          <a:ln/>
        </p:spPr>
      </p:sp>
      <p:sp>
        <p:nvSpPr>
          <p:cNvPr id="7680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3011"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58C8E371-CD0F-42D0-9AB6-EAEBE9076E35}" type="slidenum">
              <a:rPr lang="en-US" sz="1200">
                <a:latin typeface="Arial" charset="0"/>
              </a:rPr>
              <a:pPr algn="r" eaLnBrk="1" hangingPunct="1"/>
              <a:t>5</a:t>
            </a:fld>
            <a:endParaRPr lang="en-US" sz="1200">
              <a:latin typeface="Arial" charset="0"/>
            </a:endParaRPr>
          </a:p>
        </p:txBody>
      </p:sp>
      <p:sp>
        <p:nvSpPr>
          <p:cNvPr id="43012" name="Rectangle 2"/>
          <p:cNvSpPr>
            <a:spLocks noGrp="1" noRot="1" noChangeAspect="1" noChangeArrowheads="1" noTextEdit="1"/>
          </p:cNvSpPr>
          <p:nvPr>
            <p:ph type="sldImg"/>
          </p:nvPr>
        </p:nvSpPr>
        <p:spPr>
          <a:ln/>
        </p:spPr>
      </p:sp>
      <p:sp>
        <p:nvSpPr>
          <p:cNvPr id="4301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4035"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F63B3C3-BF11-43D9-A162-C30BC577CFCC}" type="slidenum">
              <a:rPr lang="en-US" sz="1200">
                <a:latin typeface="Arial" charset="0"/>
              </a:rPr>
              <a:pPr algn="r" eaLnBrk="1" hangingPunct="1"/>
              <a:t>6</a:t>
            </a:fld>
            <a:endParaRPr lang="en-US" sz="1200">
              <a:latin typeface="Arial" charset="0"/>
            </a:endParaRPr>
          </a:p>
        </p:txBody>
      </p:sp>
      <p:sp>
        <p:nvSpPr>
          <p:cNvPr id="44036" name="Rectangle 2"/>
          <p:cNvSpPr>
            <a:spLocks noGrp="1" noRot="1" noChangeAspect="1" noChangeArrowheads="1" noTextEdit="1"/>
          </p:cNvSpPr>
          <p:nvPr>
            <p:ph type="sldImg"/>
          </p:nvPr>
        </p:nvSpPr>
        <p:spPr>
          <a:ln/>
        </p:spPr>
      </p:sp>
      <p:sp>
        <p:nvSpPr>
          <p:cNvPr id="440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50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9D6C181-D4D6-4977-A6C2-A97267AC9DCE}" type="slidenum">
              <a:rPr lang="en-US" sz="1200">
                <a:latin typeface="Arial" charset="0"/>
              </a:rPr>
              <a:pPr algn="r" eaLnBrk="1" hangingPunct="1"/>
              <a:t>7</a:t>
            </a:fld>
            <a:endParaRPr lang="en-US" sz="1200">
              <a:latin typeface="Arial"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50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9D6C181-D4D6-4977-A6C2-A97267AC9DCE}" type="slidenum">
              <a:rPr lang="en-US" sz="1200">
                <a:latin typeface="Arial" charset="0"/>
              </a:rPr>
              <a:pPr algn="r" eaLnBrk="1" hangingPunct="1"/>
              <a:t>8</a:t>
            </a:fld>
            <a:endParaRPr lang="en-US" sz="1200">
              <a:latin typeface="Arial"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50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9D6C181-D4D6-4977-A6C2-A97267AC9DCE}" type="slidenum">
              <a:rPr lang="en-US" sz="1200">
                <a:latin typeface="Arial" charset="0"/>
              </a:rPr>
              <a:pPr algn="r" eaLnBrk="1" hangingPunct="1"/>
              <a:t>9</a:t>
            </a:fld>
            <a:endParaRPr lang="en-US" sz="1200">
              <a:latin typeface="Arial"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0"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1200">
                <a:latin typeface="Arial" charset="0"/>
              </a:rPr>
              <a:t>1</a:t>
            </a:r>
          </a:p>
        </p:txBody>
      </p:sp>
      <p:sp>
        <p:nvSpPr>
          <p:cNvPr id="45059" name="Rectangle 7"/>
          <p:cNvSpPr txBox="1">
            <a:spLocks noGrp="1" noChangeArrowheads="1"/>
          </p:cNvSpPr>
          <p:nvPr/>
        </p:nvSpPr>
        <p:spPr bwMode="auto">
          <a:xfrm>
            <a:off x="3884613" y="8829675"/>
            <a:ext cx="2971800" cy="46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eaLnBrk="1" hangingPunct="1"/>
            <a:fld id="{49D6C181-D4D6-4977-A6C2-A97267AC9DCE}" type="slidenum">
              <a:rPr lang="en-US" sz="1200">
                <a:latin typeface="Arial" charset="0"/>
              </a:rPr>
              <a:pPr algn="r" eaLnBrk="1" hangingPunct="1"/>
              <a:t>10</a:t>
            </a:fld>
            <a:endParaRPr lang="en-US" sz="1200">
              <a:latin typeface="Arial" charset="0"/>
            </a:endParaRPr>
          </a:p>
        </p:txBody>
      </p:sp>
      <p:sp>
        <p:nvSpPr>
          <p:cNvPr id="45060" name="Rectangle 2"/>
          <p:cNvSpPr>
            <a:spLocks noGrp="1" noRot="1" noChangeAspect="1" noChangeArrowheads="1" noTextEdit="1"/>
          </p:cNvSpPr>
          <p:nvPr>
            <p:ph type="sldImg"/>
          </p:nvPr>
        </p:nvSpPr>
        <p:spPr>
          <a:ln/>
        </p:spPr>
      </p:sp>
      <p:sp>
        <p:nvSpPr>
          <p:cNvPr id="4506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F3432E4-1D77-4A69-B620-397371794C5B}" type="datetime1">
              <a:rPr lang="en-US" smtClean="0"/>
              <a:t>2/6/2015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CCB9382-7D95-4FBB-A522-7601F828CC22}" type="slidenum">
              <a:rPr lang="en-US"/>
              <a:pPr>
                <a:defRPr/>
              </a:pPr>
              <a:t>‹#›</a:t>
            </a:fld>
            <a:endParaRPr lang="en-US"/>
          </a:p>
        </p:txBody>
      </p:sp>
    </p:spTree>
    <p:extLst>
      <p:ext uri="{BB962C8B-B14F-4D97-AF65-F5344CB8AC3E}">
        <p14:creationId xmlns:p14="http://schemas.microsoft.com/office/powerpoint/2010/main" val="1896589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8B76EE50-0582-4324-B9BA-3DDDF9032EB2}" type="datetime1">
              <a:rPr lang="en-US" smtClean="0"/>
              <a:t>2/6/2015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995AF6C-8254-4D7C-8E44-3EE765DE5010}" type="slidenum">
              <a:rPr lang="en-US"/>
              <a:pPr>
                <a:defRPr/>
              </a:pPr>
              <a:t>‹#›</a:t>
            </a:fld>
            <a:endParaRPr lang="en-US"/>
          </a:p>
        </p:txBody>
      </p:sp>
    </p:spTree>
    <p:extLst>
      <p:ext uri="{BB962C8B-B14F-4D97-AF65-F5344CB8AC3E}">
        <p14:creationId xmlns:p14="http://schemas.microsoft.com/office/powerpoint/2010/main" val="307237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BC521A9-EE4F-464B-8696-004AD35884E5}" type="datetime1">
              <a:rPr lang="en-US" smtClean="0"/>
              <a:t>2/6/2015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C7F07A6-F372-401E-B154-CB78D59BD938}" type="slidenum">
              <a:rPr lang="en-US"/>
              <a:pPr>
                <a:defRPr/>
              </a:pPr>
              <a:t>‹#›</a:t>
            </a:fld>
            <a:endParaRPr lang="en-US"/>
          </a:p>
        </p:txBody>
      </p:sp>
    </p:spTree>
    <p:extLst>
      <p:ext uri="{BB962C8B-B14F-4D97-AF65-F5344CB8AC3E}">
        <p14:creationId xmlns:p14="http://schemas.microsoft.com/office/powerpoint/2010/main" val="4196403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00B0289-E21D-4BE2-9214-82CE9C43DF5A}" type="datetime1">
              <a:rPr lang="en-US" smtClean="0"/>
              <a:t>2/6/2015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3A9509-B4CB-41CB-A7B8-358BA5015E53}" type="slidenum">
              <a:rPr lang="en-US"/>
              <a:pPr>
                <a:defRPr/>
              </a:pPr>
              <a:t>‹#›</a:t>
            </a:fld>
            <a:endParaRPr lang="en-US"/>
          </a:p>
        </p:txBody>
      </p:sp>
    </p:spTree>
    <p:extLst>
      <p:ext uri="{BB962C8B-B14F-4D97-AF65-F5344CB8AC3E}">
        <p14:creationId xmlns:p14="http://schemas.microsoft.com/office/powerpoint/2010/main" val="188014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79DB00A1-0E88-4376-8435-3C8BD61C769C}" type="datetime1">
              <a:rPr lang="en-US" smtClean="0"/>
              <a:t>2/6/2015</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180A5BB-EA10-4DF3-8811-094F86DA8145}" type="slidenum">
              <a:rPr lang="en-US"/>
              <a:pPr>
                <a:defRPr/>
              </a:pPr>
              <a:t>‹#›</a:t>
            </a:fld>
            <a:endParaRPr lang="en-US"/>
          </a:p>
        </p:txBody>
      </p:sp>
    </p:spTree>
    <p:extLst>
      <p:ext uri="{BB962C8B-B14F-4D97-AF65-F5344CB8AC3E}">
        <p14:creationId xmlns:p14="http://schemas.microsoft.com/office/powerpoint/2010/main" val="3812475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84EE87E0-530A-4727-B333-4015E21DC103}" type="datetime1">
              <a:rPr lang="en-US" smtClean="0"/>
              <a:t>2/6/2015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A19843-8672-46D6-B7F3-77BF72180E3F}" type="slidenum">
              <a:rPr lang="en-US"/>
              <a:pPr>
                <a:defRPr/>
              </a:pPr>
              <a:t>‹#›</a:t>
            </a:fld>
            <a:endParaRPr lang="en-US"/>
          </a:p>
        </p:txBody>
      </p:sp>
    </p:spTree>
    <p:extLst>
      <p:ext uri="{BB962C8B-B14F-4D97-AF65-F5344CB8AC3E}">
        <p14:creationId xmlns:p14="http://schemas.microsoft.com/office/powerpoint/2010/main" val="2044610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03EBA06-CB0A-4C68-B064-C7EBCC0208E1}" type="datetime1">
              <a:rPr lang="en-US" smtClean="0"/>
              <a:t>2/6/2015</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4B56084-F10B-42E8-AD71-417F0B64049E}" type="slidenum">
              <a:rPr lang="en-US"/>
              <a:pPr>
                <a:defRPr/>
              </a:pPr>
              <a:t>‹#›</a:t>
            </a:fld>
            <a:endParaRPr lang="en-US"/>
          </a:p>
        </p:txBody>
      </p:sp>
    </p:spTree>
    <p:extLst>
      <p:ext uri="{BB962C8B-B14F-4D97-AF65-F5344CB8AC3E}">
        <p14:creationId xmlns:p14="http://schemas.microsoft.com/office/powerpoint/2010/main" val="218016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30E017D0-FC72-401D-8D8D-02932F6E09B5}" type="datetime1">
              <a:rPr lang="en-US" smtClean="0"/>
              <a:t>2/6/2015</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8CC8508-6980-4E81-8CCD-0D4FE9E23285}" type="slidenum">
              <a:rPr lang="en-US"/>
              <a:pPr>
                <a:defRPr/>
              </a:pPr>
              <a:t>‹#›</a:t>
            </a:fld>
            <a:endParaRPr lang="en-US"/>
          </a:p>
        </p:txBody>
      </p:sp>
    </p:spTree>
    <p:extLst>
      <p:ext uri="{BB962C8B-B14F-4D97-AF65-F5344CB8AC3E}">
        <p14:creationId xmlns:p14="http://schemas.microsoft.com/office/powerpoint/2010/main" val="2276135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C254C95F-9B95-4751-8B4C-0D2BFB51054A}" type="datetime1">
              <a:rPr lang="en-US" smtClean="0"/>
              <a:t>2/6/2015</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C6777A-5295-4FF6-89A7-D5911E824F49}" type="slidenum">
              <a:rPr lang="en-US"/>
              <a:pPr>
                <a:defRPr/>
              </a:pPr>
              <a:t>‹#›</a:t>
            </a:fld>
            <a:endParaRPr lang="en-US"/>
          </a:p>
        </p:txBody>
      </p:sp>
    </p:spTree>
    <p:extLst>
      <p:ext uri="{BB962C8B-B14F-4D97-AF65-F5344CB8AC3E}">
        <p14:creationId xmlns:p14="http://schemas.microsoft.com/office/powerpoint/2010/main" val="126015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116A15D-0EA5-4A76-A179-B477BF2A26B8}" type="datetime1">
              <a:rPr lang="en-US" smtClean="0"/>
              <a:t>2/6/2015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0F1D28-992A-4163-90DA-C83EB2FAFDE6}" type="slidenum">
              <a:rPr lang="en-US"/>
              <a:pPr>
                <a:defRPr/>
              </a:pPr>
              <a:t>‹#›</a:t>
            </a:fld>
            <a:endParaRPr lang="en-US"/>
          </a:p>
        </p:txBody>
      </p:sp>
    </p:spTree>
    <p:extLst>
      <p:ext uri="{BB962C8B-B14F-4D97-AF65-F5344CB8AC3E}">
        <p14:creationId xmlns:p14="http://schemas.microsoft.com/office/powerpoint/2010/main" val="3550858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D0AE240-CEA6-472E-AE67-3841F6473444}" type="datetime1">
              <a:rPr lang="en-US" smtClean="0"/>
              <a:t>2/6/2015</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73DE77-2170-4B5F-822E-1FAE32FD548F}" type="slidenum">
              <a:rPr lang="en-US"/>
              <a:pPr>
                <a:defRPr/>
              </a:pPr>
              <a:t>‹#›</a:t>
            </a:fld>
            <a:endParaRPr lang="en-US"/>
          </a:p>
        </p:txBody>
      </p:sp>
    </p:spTree>
    <p:extLst>
      <p:ext uri="{BB962C8B-B14F-4D97-AF65-F5344CB8AC3E}">
        <p14:creationId xmlns:p14="http://schemas.microsoft.com/office/powerpoint/2010/main" val="95469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083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fld id="{E2B7ADF5-5BF7-4146-88C9-3FA279CCAFFF}" type="datetime1">
              <a:rPr lang="en-US" smtClean="0"/>
              <a:t>2/6/2015</a:t>
            </a:fld>
            <a:endParaRPr lang="en-US"/>
          </a:p>
        </p:txBody>
      </p:sp>
      <p:sp>
        <p:nvSpPr>
          <p:cNvPr id="12083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2083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C5F668AD-5B0C-49C4-82F8-7241DDBC79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0.jpeg"/><Relationship Id="rId4" Type="http://schemas.openxmlformats.org/officeDocument/2006/relationships/image" Target="../media/image11.emf"/></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2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8.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0.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3.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3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3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0.xml.rels><?xml version="1.0" encoding="UTF-8" standalone="yes"?>
<Relationships xmlns="http://schemas.openxmlformats.org/package/2006/relationships"><Relationship Id="rId3" Type="http://schemas.openxmlformats.org/officeDocument/2006/relationships/hyperlink" Target="http://www.iimraipur.ac.in/gsmc"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www.iimahd.ernet.in/" TargetMode="Externa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4343400" cy="6858000"/>
          </a:xfrm>
          <a:prstGeom prst="rect">
            <a:avLst/>
          </a:prstGeom>
          <a:effectLst>
            <a:softEdge rad="63500"/>
          </a:effectLst>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endParaRPr lang="en-US" dirty="0"/>
          </a:p>
        </p:txBody>
      </p:sp>
      <p:sp>
        <p:nvSpPr>
          <p:cNvPr id="21506" name="Rectangle 2"/>
          <p:cNvSpPr>
            <a:spLocks noGrp="1" noChangeArrowheads="1"/>
          </p:cNvSpPr>
          <p:nvPr>
            <p:ph type="ctrTitle" idx="4294967295"/>
          </p:nvPr>
        </p:nvSpPr>
        <p:spPr>
          <a:xfrm>
            <a:off x="4343400" y="2514600"/>
            <a:ext cx="4724400" cy="533400"/>
          </a:xfrm>
        </p:spPr>
        <p:txBody>
          <a:bodyPr anchor="b" anchorCtr="1"/>
          <a:lstStyle/>
          <a:p>
            <a:pPr algn="l" eaLnBrk="1" hangingPunct="1">
              <a:defRPr/>
            </a:pPr>
            <a:r>
              <a:rPr lang="en-US" sz="2000" dirty="0" smtClean="0">
                <a:solidFill>
                  <a:schemeClr val="tx1"/>
                </a:solidFill>
                <a:effectLst>
                  <a:outerShdw blurRad="38100" dist="38100" dir="2700000" algn="tl">
                    <a:srgbClr val="C0C0C0"/>
                  </a:outerShdw>
                </a:effectLst>
                <a:latin typeface="Book Antiqua" pitchFamily="18" charset="0"/>
              </a:rPr>
              <a:t>Academic Associates– IIM Ahmedabad</a:t>
            </a:r>
          </a:p>
        </p:txBody>
      </p:sp>
      <p:sp>
        <p:nvSpPr>
          <p:cNvPr id="21512" name="Rectangle 8"/>
          <p:cNvSpPr>
            <a:spLocks noChangeArrowheads="1"/>
          </p:cNvSpPr>
          <p:nvPr/>
        </p:nvSpPr>
        <p:spPr bwMode="auto">
          <a:xfrm>
            <a:off x="4278313" y="1752600"/>
            <a:ext cx="4800600" cy="1524000"/>
          </a:xfrm>
          <a:prstGeom prst="rect">
            <a:avLst/>
          </a:prstGeom>
          <a:noFill/>
          <a:ln w="9525">
            <a:noFill/>
            <a:miter lim="800000"/>
            <a:headEnd/>
            <a:tailEnd/>
          </a:ln>
          <a:effectLst/>
        </p:spPr>
        <p:txBody>
          <a:bodyPr/>
          <a:lstStyle/>
          <a:p>
            <a:pPr algn="ctr" eaLnBrk="0" hangingPunct="0">
              <a:spcBef>
                <a:spcPct val="20000"/>
              </a:spcBef>
              <a:buSzPct val="60000"/>
              <a:buFont typeface="Arial" pitchFamily="34" charset="0"/>
              <a:buNone/>
              <a:defRPr/>
            </a:pPr>
            <a:r>
              <a:rPr lang="en-US" sz="2400" b="1" dirty="0">
                <a:effectLst>
                  <a:outerShdw blurRad="38100" dist="38100" dir="2700000" algn="tl">
                    <a:srgbClr val="C0C0C0"/>
                  </a:outerShdw>
                </a:effectLst>
                <a:latin typeface="Book Antiqua" pitchFamily="18" charset="0"/>
              </a:rPr>
              <a:t>KALPESHKUMAR GUPTA</a:t>
            </a:r>
            <a:r>
              <a:rPr lang="en-US" sz="1600" dirty="0">
                <a:effectLst>
                  <a:outerShdw blurRad="38100" dist="38100" dir="2700000" algn="tl">
                    <a:srgbClr val="C0C0C0"/>
                  </a:outerShdw>
                </a:effectLst>
              </a:rPr>
              <a:t/>
            </a:r>
            <a:br>
              <a:rPr lang="en-US" sz="1600" dirty="0">
                <a:effectLst>
                  <a:outerShdw blurRad="38100" dist="38100" dir="2700000" algn="tl">
                    <a:srgbClr val="C0C0C0"/>
                  </a:outerShdw>
                </a:effectLst>
              </a:rPr>
            </a:br>
            <a:r>
              <a:rPr lang="en-US" sz="2400" b="1" dirty="0" smtClean="0">
                <a:effectLst>
                  <a:outerShdw blurRad="38100" dist="38100" dir="2700000" algn="tl">
                    <a:srgbClr val="C0C0C0"/>
                  </a:outerShdw>
                </a:effectLst>
                <a:latin typeface="Book Antiqua" pitchFamily="18" charset="0"/>
              </a:rPr>
              <a:t>BAIJUL PARIKH</a:t>
            </a:r>
            <a:endParaRPr lang="en-US" sz="1400" b="1" dirty="0">
              <a:effectLst>
                <a:outerShdw blurRad="38100" dist="38100" dir="2700000" algn="tl">
                  <a:srgbClr val="C0C0C0"/>
                </a:outerShdw>
              </a:effectLst>
              <a:latin typeface="Book Antiqua" pitchFamily="18" charset="0"/>
            </a:endParaRPr>
          </a:p>
        </p:txBody>
      </p:sp>
      <p:pic>
        <p:nvPicPr>
          <p:cNvPr id="2055" name="Picture 1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228600"/>
            <a:ext cx="1360488" cy="142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bwMode="auto">
          <a:xfrm>
            <a:off x="124760" y="152400"/>
            <a:ext cx="4066239" cy="3785652"/>
          </a:xfrm>
          <a:prstGeom prst="rect">
            <a:avLst/>
          </a:prstGeom>
          <a:solidFill>
            <a:srgbClr val="FF9933"/>
          </a:solidFill>
          <a:ln/>
        </p:spPr>
        <p:style>
          <a:lnRef idx="1">
            <a:schemeClr val="accent2"/>
          </a:lnRef>
          <a:fillRef idx="3">
            <a:schemeClr val="accent2"/>
          </a:fillRef>
          <a:effectRef idx="2">
            <a:schemeClr val="accent2"/>
          </a:effectRef>
          <a:fontRef idx="minor">
            <a:schemeClr val="lt1"/>
          </a:fontRef>
        </p:style>
        <p:txBody>
          <a:bodyPr>
            <a:spAutoFit/>
          </a:bodyPr>
          <a:lstStyle/>
          <a:p>
            <a:r>
              <a:rPr lang="en-US" sz="4000" b="1" dirty="0" smtClean="0">
                <a:solidFill>
                  <a:schemeClr val="tx1"/>
                </a:solidFill>
                <a:latin typeface="Book Antiqua" pitchFamily="18" charset="0"/>
              </a:rPr>
              <a:t>Curriculum Development at Indian Institute of Management, Ahmedabad : An Appraisal</a:t>
            </a:r>
            <a:endParaRPr lang="en-US" sz="4000" dirty="0">
              <a:solidFill>
                <a:schemeClr val="tx1"/>
              </a:solidFill>
              <a:latin typeface="Book Antiqua" pitchFamily="18" charset="0"/>
            </a:endParaRPr>
          </a:p>
        </p:txBody>
      </p:sp>
      <p:sp>
        <p:nvSpPr>
          <p:cNvPr id="6" name="Rectangle 5"/>
          <p:cNvSpPr/>
          <p:nvPr/>
        </p:nvSpPr>
        <p:spPr>
          <a:xfrm>
            <a:off x="4114800" y="0"/>
            <a:ext cx="5029200" cy="152400"/>
          </a:xfrm>
          <a:prstGeom prst="rect">
            <a:avLst/>
          </a:prstGeom>
          <a:solidFill>
            <a:schemeClr val="tx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9" name="Rectangle 18"/>
          <p:cNvSpPr/>
          <p:nvPr/>
        </p:nvSpPr>
        <p:spPr>
          <a:xfrm>
            <a:off x="4114800" y="6705600"/>
            <a:ext cx="5029200" cy="152400"/>
          </a:xfrm>
          <a:prstGeom prst="rect">
            <a:avLst/>
          </a:prstGeom>
          <a:solidFill>
            <a:schemeClr val="tx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 name="Rectangle 19"/>
          <p:cNvSpPr/>
          <p:nvPr/>
        </p:nvSpPr>
        <p:spPr>
          <a:xfrm rot="16200000">
            <a:off x="5715000" y="3352800"/>
            <a:ext cx="6705600" cy="152400"/>
          </a:xfrm>
          <a:prstGeom prst="rect">
            <a:avLst/>
          </a:prstGeom>
          <a:solidFill>
            <a:schemeClr val="tx1"/>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4" name="Rectangle 2"/>
          <p:cNvSpPr txBox="1">
            <a:spLocks noChangeArrowheads="1"/>
          </p:cNvSpPr>
          <p:nvPr/>
        </p:nvSpPr>
        <p:spPr bwMode="auto">
          <a:xfrm>
            <a:off x="4293434" y="6069900"/>
            <a:ext cx="3532773"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nchorCtr="1"/>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a:lstStyle>
          <a:p>
            <a:pPr algn="l"/>
            <a:r>
              <a:rPr lang="en-US" sz="1900" b="1" dirty="0" smtClean="0">
                <a:latin typeface="Book Antiqua" pitchFamily="18" charset="0"/>
              </a:rPr>
              <a:t>Ahmedabad University Conference on Management</a:t>
            </a:r>
          </a:p>
          <a:p>
            <a:pPr algn="l"/>
            <a:r>
              <a:rPr lang="en-US" sz="1900" b="1" dirty="0" smtClean="0">
                <a:latin typeface="Book Antiqua" pitchFamily="18" charset="0"/>
              </a:rPr>
              <a:t>(AUCOM)</a:t>
            </a:r>
          </a:p>
          <a:p>
            <a:pPr algn="l"/>
            <a:r>
              <a:rPr lang="en-US" sz="1900" b="1" dirty="0" smtClean="0">
                <a:latin typeface="Book Antiqua" pitchFamily="18" charset="0"/>
              </a:rPr>
              <a:t>February 6-7, 2015</a:t>
            </a:r>
            <a:endParaRPr lang="en-US" sz="1900" dirty="0">
              <a:latin typeface="Book Antiqua" pitchFamily="18" charset="0"/>
            </a:endParaRPr>
          </a:p>
        </p:txBody>
      </p:sp>
      <p:sp>
        <p:nvSpPr>
          <p:cNvPr id="2067" name="AutoShape 24" descr="data:image/jpeg;base64,/9j/4AAQSkZJRgABAQAAAQABAAD/2wCEAAkGBxISERUUEhQWFhUWGBgaFxgVFh0dHhsYICAaGhgcFxsaHCggGBwlHRwXIjIiJykrLi4uHB8zODMsNyotLisBCgoKDg0OGxAQGzQmICU0NDY0MCwsLywvLywsLCwsNCwsNSwsLCwsLCwsNCwsLCwsLDQsLCwsLCwsLCwsLCwsLP/AABEIALoAyAMBIgACEQEDEQH/xAAcAAEAAgMBAQEAAAAAAAAAAAAABgcEBQgDAQL/xABIEAACAQMCAwUFBAYHBAsAAAABAgMABBESIQUGMQcTIkFRFDJhcYFCUpGhI2JyscHRFTNTgpKishckQ0QIFjQ1VGNzwtLi8P/EABkBAQADAQEAAAAAAAAAAAAAAAACAwQBBf/EADIRAAICAQMCAgkBCQAAAAAAAAABAgMREiExBEETURQiMmGBkaGx8HEjM0JDUsHR4fH/2gAMAwEAAhEDEQA/ALxpSlAKUpQClKUApSlAKUpQClRLjHPUcBIMMmzBSXZEAydILZYsFJ8yK8r7m+aOOOQx2yLJnSWugQfTTpTf+FT8OXkQ8SPmTKlQCz57neIS9zAFaVokzMRrYddPgJ/Kse/5okkVbg2bB4ZzChjnDZfOllxpGpSdql4Ms4I+NHBY9K8GulWPvH8ChdTattI89XypZ3kcq6onV19UYEfiKqLMnvSlKHRSlKAUpSgFKUoBSlKAUpSgFKUoBSvxLIqgsxCgbkk4AHxJ6V+be4RxqRlZT0KkEfiKA9CcVFeYOchFFI9tH3+gEly4WIH01n3j8FrF59uLuNHcRCe2GjMKglnG+sHSNXpjG3XNa3lvgkzwiC4hKxxkXFoy4IXOcQuGGCRnzGN/hV0IRxqkUzm84RmRXs/tNjPLMxiuY2GgAqiTFQyDHUgjI8XmKlfB7nUrI0qyyRsVkKrpw3UDHlsRUZ4Jw5rWFm4lNG0bN3uJW/q5M6gqE7YHw8xWo452xWcJK20bTNnc+4ufXJHiqTrc3iCycjJR3ZsOauTJbmdu4KxxyFZZWYBu8kQroX1C4G/lW8g5WRHEmrU4kd/GowFfYoqgYUAAYPqKp/iHbFxF/wCrWGIfqqWP+Y1o5e0Tijf804/ZCj+FaF01zSTeCvXBPKRfVnyoqRPH3jAmaSWN0wrIX9PL1HyrCs+UHjjtY+9DCG5eeQnq+dePrlgT8qo9O0Dig/5uT66f/jW0su1jiceMyJIPR0G/1GK76LcuGHZB9i/uNRytbyCEgSFTo1AEZ+IOxqs+HwKJWJW4hSwhZpiuFeSWQ6vdjOD7rHHyrx4L22KTi7t9P60RJA/unf8AOrF4BzHZXgLW8qMxA1LsG2+8p32rO4WVJposemx7MjfCecmXbvFuQBllIEVwi+rRttJtvtiphwbjEF3EJbeRXQ+Y8j6EeRqGc1cLiuGMCqC9zONUhTeJUADgN5Np90bdSam8MMVvFhQscaL8AAAMZJ+Q61CxRwmluztblvl7GXSq14VzFNJKJ5ZJYtb/AKGNlxFNBnHgB8XeEeLBOfhirKqEoOPJOE1LgUpSoExSlKAUpSgFKUoBSleV1cLGjO7BVUEsx6ADqTQGDzDewxQMZhqU4UJjJdj7qqPMk1A+F38us8QUBimY7mzRcNbr6oB77jz23HSsu/4g7XBkuv0CuuLCf3o49Q3aTPuSMNOM7Y2rfcv8pQ24hkP9ciaXkQkCTO5MgJ8XrvWhYgtzO8zexIbadZEV191gCPLY7jrVd89dqcVqTDa6ZpuhbPgQ/HHvH4Co52ndpTOzWtk2EGVllXqx6FUP3euTVTY9K0dP0mfWn8iNl3aJseOccuLuTvLiRpG8gT4R+yvQVra3vK3KV1fvpt08I96RtkX6+Z67Crb4P2Z8PsjEbom4klcIurATVgnAUdRseua1WXV1bfRFUYSluUda2ckpxHG7n9RC37hW/t+QOKOMraSY9WKr+RbNXtx/ikdpJa2sCqklxIqgKo2jUguSB8NvmaxOfOaDFLDY25HtNyQuo9I0PVvnttVHpU5NaY8+ZN1pJtvgph+znio/5Rz8mQ/+6tLf8DuYNpoJUx5lDj8QMV0LzfzinDxFbxKZrmQKsUefkoMh6/z3rZz8TisrZTfzpqIy5bABY7kIv3R0FRXV2YTceTrqjxk5Xr0hmZGDISrDoykgj6iuh5eUeH8UjMptmh1e5IBodh97T6egIqsOcezC6swZI8zwjzUeNR+so6/MVfDqa5vD2ZXKtpZMrk7tDRLhXv4+8I2E65DDy1Oo2c4+11q57+0g4jbKNeuFyrExts6g50k+h8xXKQNSnkbnSfhsmV8cLHxxHp819GqF/S6vWhsyVdmNnwWfzLYSy3ktskbFpFDLIXJihiAADaPsSKwJGME5FSLlTmSORhbd937KMCbYayM5BUHIYDGTjBOa3vB+Jw3UKzQMGVxsf4MPUelVdPY3Pf3BkdbZFys906qoXJDJ7OVAySPXOOlZIpSTjLbH3LGtD1R7lwUrR8tcXMoaKQgyxhcsvuyIR4ZU/VP5HNbys0otPDNCeVkUpSuHRSlKAUpSgFRfnZ3dDF7O0sWgu+7AMQQFi8O5LH6Y61KK/MiBgQdwetSi8PJGSysED5SsWd5ou81W6MFktZ1193kZVUkJOcf/ALFaftg509nT2K2bDsv6VlPuJ5KPRj+Q+dTrjl9Bw2zlmCqqoCQBtqc+6PiSa5dv72SeV5ZTqkkOpj8f5eVbenr8Wet8IzTeiOkx6nvZt2fPxBu9m1JbKfkZD6L6D41qez/lNuI3Qj3ESYaVh5L5AH1P866G43bmGxlW2/RmOMmPTtp07jH4Vf1N+n1I8sjVXnd8GFxq+i4bHbLGFjiaVIyAMDSds/PpvUR7XOOvaX3DpNJaKNnkIHm3u4z66S1feYb2DjfCk7qaJLhdLlHcL4x7w3O2d8Gqz4rzdetCbO5aOVV2BdVdlI2yrg9fjVNFOWm+VymTnPsiRdpPHklurbiFlOr6QAFz4o2BB8SnyO/4Vo+auZ/bruC5jBhnCorknKhlOzL543O1aDg/CJrqURW8Zdz5DyHqT5CrE4B2P3YuIzcmPuQQXCOSxA3AHh9a0/s6ksvgq9aWcGo7R+KyR8XEmxmt+6DlfdZlw2QD7oIPTenEOYob/jNvNKT7PqjGl+ijG49MavPzqY9o3ZncXd4bi1MYEgHeB2I8YwARsc5H7qq7mbla6sHC3KYDe66nKt64Pr8DUapVzilnfB2alFlrX/PF9dcTNjw/u41RipkddWy++2DsAOmKn/DIhbqVmue9kbdmkZR/hXoormrlTj72MzTIMsY3QH0LDAb6Gpf2f8Gs3hk4hxWXKd4UUSscM/Viw6sd+nzqi7p1FeS+bbJQsfx+hJO0bs3juFa6sNPeDJeJN1f1042Vvh51SbKRsdiNiD5HzB9K6e4DzRwtlEdtcQKo6KGC/k2M1XfbNyYF/wB/tx4W/rlHqekgx6+fzBqXS3tPRP4HbYL2kRfsy5zbh9xpkJNvKQJB909A4+XnV+8ahEkQkVBMUBdI8jTISMLknbG+c1yfV89ifNBuLdrWU5kgA0kndozkD/DsPqKdXV/MQpn/AAszeXeVzbTwNPcMsx193DECYljPieIE5yOhyemNqn9Y1hYpCgSMYUEkZJO5OTud+prJrBObk8s0wjpQpSlQJClKUApSlAKUpQFL9vfGiXhtFOwBkkHx6ID+ZqoqkXaHxI3HErh85Acov7K+H9+a/PIXCfauIW8RGV16n/ZXc/wr26l4VSPPm9Usl8dmPLgsrGMEfpZQHkPxO4H0Bx+Na/jHNq8OvnhvCTbTrrifGdJ6Ohx9nz+pqZcTjlaJhCwSTHgJGRnyBHoelVZzBzrw27hMHFIJY54j4kQHKuOuhvIH4+RrzK07JOTWfuaZ4gkkV5zjacOSQtYTvJqYnQVwqg74DdSPhUm7Pu5/oq+9piPcalBljTU6gjxEZHRdvlmq94lJC0jGBGSP7Ks2psfE+Zro/krlpIuFJbSL/WxkyD1LjJ/h+Fb+onorSb/yUVxbkVunPlhw+Ax8JgYyOPFNNnO3TIO7dTtsK0/KvaLdQXhmnZ51kGllZsYBOQUHQYP5VFeOcMe1uJIH96NivzH2T9Rg1iQ+8vzH7xVioraffPci5MtDtd53mN17LCWhFu2WdWwXYqCOnQAE7etY/B+0pJofZuLRd/EekijxD5gdT8Rg1He1H/va7/bX/QlRao10wdcTspPUy2eDmzay4hFwyOSbMetjOg8A6BVOMk4yRk+VVzwlHuZILZpdMRc4LHCpq99t9ugq8exngQh4f3jDxXPibP3BkKD9CfxqnOf+AmyvpYh7movH+wxJAHy6fSoUyWuUEdnF6Uy1eC818vwMIYlRQuwkaLYn1LkZPzqxHSG5hK5WSKRSPCQVKn0I2qk+UONcFsokWZDPM4BkkMepUJ+yufIfCri5ditO6ElmI+7ffMfQ/TyNY+ojpeVn9WXVPO2xzDzDwdrO5lt33MbYB9V6qfqMVnci8c9ivopicLnTJ+w2x/DrUz7fOG6LmCcDAkRlY/rLjH5E/hVWH5ivSrkra9+5nktMjsalaLkfiHtHD7eU9TGoPzGx/dW9rxGsPBvi8rIpSlcOilKUApSlAK8rmTSjN91SfwGa9axeKD9BL/6b/uNdQZyTdyapHY/aZm/Ek1YvYNbBr+Rz1jhOP7xAqtW61af/AEf/APtVyP8Ayl/1V7XU7VSMFXtIuHjlzNFGZIYhKV3ZM4Yj9Q9M/Dzqp+b+bOCXI75rd5LkDAVlaPf0kI6gfGrpqK8x8l2Ewkme3QyaHOrGMnBwWA2Jry6JRjLfPwNVkW1sUNyJwb2ziMMZA06u8cDoEU5IHw6Cuoq5k5W5/vLIDToceEEOgzgdQGGCM1Nf9uDf+EH+OtfVU2WS2WxTVOMVuefbzwDTJFeIDhh3cuB0IxoJ9MjIqvOULET31vEV1B5AGXOMjqd/LpUr5l7Wbu5XREiQpjfbU2fIgnYY+Va3stuh/S8DSHdy4yfvEHFXV64UtS5SK5YlPY9+2S0CcVkIXGtUbOc5OMEj06AYqJ8H4c1zPHAnvSMFH8fyzU+7eJVN/Go6rD4vqdv41FeXOcLqyI7koQBsHQMB55HQ5+tSqcnSsc4OT9pnUFpbrGixoMKihVHwAwKrXt04B3tsl0g8cBw+PONv5HB+Wa06dt74GbUZ88Ptn4VruOdsdzMmiGFIs51FvHkegzsKx1dNdGalg0Ttg44NdyNxXhFsoN3C00rnxFk1LGPLSPPzyauzlzhFnGO/svDHKAcRse7b46egPyqmOAc0cKSPN5aPcXDD9JI4UgnoNA2CjGPKtvy92kWdkzLBHP7OxyImwdDefdnOyn0PptVl9U55cU/7Fdc4x5LqmgR/fVWx01AH99eX9HQ/2Uf+Bf5VXH+2u0/sJv8AL/On+2u0/sJv8v8AOsvo13kX+LDzLNjjVRhQAPQDA/AV+60XJ/M8fEYDNErKocph8ZyMHy+db2qJRcXhliaayhSlK4dFKUoBSlKAV+ZEDAg9CCDX6pQHIfFoDHPKh+zJIv4McVOew+97viWgnAljZfqMMBWv7WuF9xxSbHuygSD0397H1/fUd5f4obW5hnH/AA3DH5dD+RNe4/2tW3dHnr1ZHWteN6uY3HqrfuNfbaZXRXU5VgGB+BGRXo1eHwb+UceSDBI9CR+dfmuh/wDrZaTTvDY2Xtbp77IiKo3xuz4zvmvS74y0ODNwkhScExmJyPmo3r1vSZf0/UxaI+ZRPLXshnHtxcQaWyY/e1fZ6VOeHT8twypKj3JZGDDOcZHTNWTzRxi0srMXRtVdSUGnQqt4jjfI6ivDlHmfh1/4ViSKbGe6kjUNj1XbDD5VVO+U05YePcycYJPGSD8w8X5evZ2nme4DsADoBA2+FQ/m1eEiNP6OaUvr8fe5xowemfPOKublbmG0vbq4tltFQ2+csVQhsMV2wNulOVOY7S+uri3W0VDAWBYqhDYcptgfDNcja6+z2951w1d+TnH60+tdbzcOt1Ut3MewJ9xfLf0qLcicxWnE++0Wix9yVB1Khzq1dMD9WrF1uU3p495F04eMnOOfjTNdG8z8x2lneQWzWiuZ8YYKgC5YLuCM+dS3+ioP7GP/AAL/ACpLrcYbjyFTl4TORtqVYnbbeRG9SCJVUQodegAeJsHBx6AD8arrBPTr0Faq5aoqWOSlrDwdG9jVmY+Fxk/8Rmf8dv4VOa13LvDvZrWGH+zjVT88b/nmtjXiWS1TbPQgsRQpSlQJClKUApSlAKUpQFX9unADLbJdIPFASHx/Ztj9x3qihXX95apLG0bjKuCrA+YPWuWub+XXsLt4GzpG8bH7SeR/h9K9PorcrQ+xkvhh5Lf7FOae/tzaSH9JABpyd2jOcf4en4VZbLkYPnXJPBeLS2k6TQth0OfgR5g+oNdOcpcyw8Qt1liO/R0zujeYNUdXRolqXDJ02ZWlkds+QJbKeSbh1z3Ql9+OZNadcjGMEdT51i8Z5AurtmMsttGzEFnghcOf7zSHG1WPUA7QOZ2gu7S0bVHDOf0sitg6emlSN13xuN6qhOyUtuSU64JbmNzPwK3/AKMXh3tih0KnUwMj7HVuieKvO/4bwye2hjkkkSaFFVLhIJUYEDGdRj6fA1P7HhcMIxHGq48wN/qTuTWTKo0n5GuK79fz4B1lWcgWdvYTzTPeC4My4zHDI2TnJJZVINfjlng5truea2v7YPcM/gnidThnLgKGZSSM4qb9nyAcOt8D7J/1Gt1d2EUoIkjVweupQanO56pf67fA5GGYp/n3NTY23ENf+8TWzxEEMI4nViCPImQgfhUc4FyJdcPllaxuY+7lIJS4iLdM6cFGXpkivyeOmz4vFYW4aSKRMujNnumO4KE5IXGcrn0qxKhKUobdn7jsYqX6ogE/Ic91exXV9cIxhIKJDGVGxzg6iTjNSzmPjUdnbSTynwoNh6t9kD4k1nzzKilmIVVBJJ6ADqTXO3ahzseITaIifZoidP67dC/y9PnU6oyukk+EJNVrbkh/Eb2SeV5pTmSRizH4n0+A6CpX2T8A9r4ghYZjg/SP6Z+wD8z+6oaFJIAGSTgAeZ8q6U7MeVfYLQah+mlw0v56V/ugn8639TYq69uWZ6o6pEwpSleObhSlKAUpSgFKUoBSlKAVEu0Xk5eI2+BgTx5MTfHzVv1TUtpUoycXlHJJNYZyBd2rxO0cilHUkMrDcEVsOWuYriwm763bB6Mp91x6MKvftE7P4+IL3keEuVHhbyYfdf1+flXPvE+GTW0hinjaN16g/wAD0I+Ir2Kro3Rx9DDODgzpDk3nu14goCMEmA8UTHB+On7w+VaDty4V3lik6jxQSBsjrpOx+gOD9KoaGZkYMpKsOhU4I+RFTey7TLhoHtr1faIZF0k7LIB8GAwfrVHorhNTrJ+LmOJExvO2JFghW3iM1wY115zpVsDOcbsc5O1acdsd+h/TWsQU/qyKfoWapDyfzhwKGMJEvs52z3qEkn4vvn51MJuJ8MuoyjTWzowwQXQHH4giqXog/wB2ySzJe0VHw3tXuoYUgtreNtAO7B2JySeiketSHgPbCwcJxCDugejxqwA/aViT+FTPglvwmxj0QSW6LnJLTKxJ+LMxNYPH+cuC6GSeSKUEbqqa8/IgY/OjcJvCrYScV7RFuy4m+4te3ze6vhT+9suP7i1aXF+LwWsZkuJFjQebHr8AOpPwFUhF2h29jHJFwq3Kh3La5iSRtgaQSSceWTUH4zxy4u313ErSN8eg+SjYVa+llbPL2RxWqMduSWdoXaNJfkxQ5jtvT7UnxffYfD8agZNAMnA3J8hVsdm/Ze0hW4v1wmxjhPVvjJ6Dpt5+daW4UQKknNnr2P8AIZLC9uVwo3gRvM/fI/d+NXRXxVAGBsPhX2vJttdkss2wgorApSlVExSlKAUpSgFKUoBSlKAUpSgFaXmXli1v49FxGDj3XGzL+y3UVuqV1Np5RxpPk585q7J7y2y1v/vEX6uA6j4r9r6fhUAliKEq4KsOoYEEfMGuwq1nF+X7W6GLiCOT9pd/oRuK3V9c1tNZM8un8jk2vzpHpV/8Q7GuHucxNLD8A5Yf581pJ+xD7l3t+tH/ACNaV1lT5+xX4M0U3pHpX0Vb8fYe3ndj6R//AGra2XYpargyzyv6gYUflvR9XUv+HPCn5FGVJOXORb69I7qIqnnJJ4V+md2+gq/eCcicPtTmK3XUPtPlz9C5OKkaqAMDYVRZ13aK+ZZHp/NkI5M7NLWxxI/6af77gYU/qL5fPrU4pSsEpyk8yZojFR4FKUqJIUpSgFKUoBSlKAVBI+LcRvmmksZIYoImKR95HqMzL72TnwLnap3VWWF+3DLa6sZFmEgMptpI43YSBxldJUHDBjjfFW1rKfmV2PGPInKcxQoh7+RVeMxpMAGwsjgYUbb5PzrETmaKBJnvLiIKs7xqVVtsAHSRjJYeZG1V1fmZFlhkinaWdrGQMI2YHTjvNTAYBHxrK49dSqJ0jVtEl1dBpEh71gSgCoAQdOrzarfAWXuU+M8Fi3HNlmkoiadQ5QOBg+4RkNnGMY+Na277QrJe4KSCRZpO7yobw7dSNOfQdPOohwiOVI55hbl3Th9uqLJETl11ahgjcjbatdwV3EwmlWZ19tikaQ2xXKmIpkIq7ANgYA+NdVEN9/qJXSLT5w4nJbWM88QBeNNSgjIJyOtay35t75bGSIgJPIyyg9VKozMp9CCKzOfUZ+HThFJYoMAAk9R5Deonxvl6a24jHLboZIJTJI0YGQJ+7ZT8gy/iarqjBrD53+xOyUk9vzckHEu0OxjiaRJRKFkVGChtixxnddwBk7dcbV6WnNUMaTzXFzGYhNpjwjgqCqkIV06mbqdgdqrCGSaTvZZI5mytmxxalAvdygyIihd9I29TW+AKXhu3ila2W7kbAiYkaogEk0YyR9np51Y6YJFfiybyTe/544fAsbS3CgSrqjIVzqXOM+FTjcjrWa/MloJ44DMveygFF33BGRuBgZG4BO9Vjw3gsurVJC+l7a+aNShOkO+pFIx4Wx5V4m5uO+tEkikVYWtGCpbklgFw0jyacgr005rno8ezJeNLuWJyBeSS2ztK7O3fzgFjnwhyFHyAr34DxeSa6vonxpgkjVMDyZNRyfPesXs7hZLVw6sp9ouDhgRsZGwd/I+tajhnFPZ+JX8bRTFp5I+6IiYocR43foBnaoaU5SS/OCak1GLf5sSK35wsXLBbhCVdUOA2zMdKjp0J2z0rNHHLfOO8GRL3OMH+txnT064+lU5w2C4ujcM8cgka0BUezmNUljcOI1wo1acdT1rf8kcFuRfKZ1bQyi8bUDgTvqUqPkG6eWKlKmCT3IRuk3wTbnPi8lrAjx4y00KHUM+FmCn64r5xnj3s92iyMFg7iaWRiM40GMA7b48R6VjdpFrI9lmJC7RSxS6V6lUYM2B5nAO1RnmO9/pBbia3imKRWUsYLRspaSQodKgjJICHOK5XGLjl+8lOTTaXuJDd84281uZLO6jGiWJXZ0cgBm93BXOWGQD+dbmLmK1ZY3Eo0yMyocMMsudQ3G2MHriq24tw2QTOEhcKU4b7qHGVfxdB5Dr6V73PLty03EIUQ93Gk8ludxmS4wWAPnjS426aq74MMLcj4s/Imw514eYWnFwndIwVmw2zHpkac7+RxisLjPOVuYZVtrqNJljDhnjcqoOCCfDg7EbbkZ3FQThnDElSNl9qlbvbNJVmgCKqq3ujCjVp3yfQ9acx2sokvorVJmhdXMiNCRofK6e5bGXD77D7tSVNecZIu6eOCwOE89Wk072/eYkWTu1yrYdsZOk6cDfIwTnapHa3KSDUjBhllyPVSVYfQgiqo41GyR37BGWe3uI7uJihCkBEXZsYJPiGKsblSwaC0iR86yNb5++51v8A5iartrjHeP5sW1Tk9mbelKVQXCvhFfaUB8YVq+XeDC1jZNZkZ3Z3dgASzddhsPIVtaV3JzApSlcOjFKUoBSlKAUpSgFKUoBSlKAV8Ar7SgFKUoD5ivtKUBrOP8IW6iETMVXWjMAPeVTnSfQHFbOlKHMLORSlKHT/2Q=="/>
          <p:cNvSpPr>
            <a:spLocks noChangeAspect="1" noChangeArrowheads="1"/>
          </p:cNvSpPr>
          <p:nvPr/>
        </p:nvSpPr>
        <p:spPr bwMode="auto">
          <a:xfrm>
            <a:off x="1730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70" name="TextBox 2"/>
          <p:cNvSpPr txBox="1">
            <a:spLocks noChangeArrowheads="1"/>
          </p:cNvSpPr>
          <p:nvPr/>
        </p:nvSpPr>
        <p:spPr bwMode="auto">
          <a:xfrm rot="-807452">
            <a:off x="1776413" y="3962400"/>
            <a:ext cx="1371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a:t>Central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4267" y="5410446"/>
            <a:ext cx="1143000" cy="11640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descr="https://encrypted-tbn3.gstatic.com/images?q=tbn:ANd9GcS1ZZ25nlaORJC51lqc0sOk5nuPTVNy1oFgfA6tsd7vsZzBBfd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3038" y="4081566"/>
            <a:ext cx="4017961" cy="2617787"/>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7175" name="TextBox 1"/>
          <p:cNvSpPr txBox="1">
            <a:spLocks noChangeArrowheads="1"/>
          </p:cNvSpPr>
          <p:nvPr/>
        </p:nvSpPr>
        <p:spPr bwMode="auto">
          <a:xfrm>
            <a:off x="622092" y="373769"/>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ea typeface="Verdana" pitchFamily="34" charset="0"/>
                <a:cs typeface="Verdana" pitchFamily="34" charset="0"/>
              </a:rPr>
              <a:t>2/3 Stakeholder Approach :- </a:t>
            </a:r>
            <a:endParaRPr lang="en-US" sz="2400" b="1" dirty="0">
              <a:solidFill>
                <a:srgbClr val="FF0000"/>
              </a:solidFill>
              <a:ea typeface="Verdana" pitchFamily="34" charset="0"/>
              <a:cs typeface="Verdana" pitchFamily="34" charset="0"/>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609600" y="990600"/>
            <a:ext cx="8001000" cy="6247864"/>
          </a:xfrm>
          <a:prstGeom prst="rect">
            <a:avLst/>
          </a:prstGeom>
          <a:noFill/>
        </p:spPr>
        <p:txBody>
          <a:bodyPr wrap="square" rtlCol="0">
            <a:spAutoFit/>
          </a:bodyPr>
          <a:lstStyle/>
          <a:p>
            <a:pPr marL="285750" indent="-285750" algn="just">
              <a:buFont typeface="Arial" pitchFamily="34" charset="0"/>
              <a:buChar char="•"/>
            </a:pPr>
            <a:r>
              <a:rPr lang="en-US" sz="2000" b="1" dirty="0" smtClean="0">
                <a:solidFill>
                  <a:schemeClr val="tx2"/>
                </a:solidFill>
                <a:ea typeface="Verdana" pitchFamily="34" charset="0"/>
                <a:cs typeface="Verdana" pitchFamily="34" charset="0"/>
              </a:rPr>
              <a:t>Report </a:t>
            </a:r>
            <a:r>
              <a:rPr lang="en-US" sz="2000" b="1" dirty="0">
                <a:solidFill>
                  <a:schemeClr val="tx2"/>
                </a:solidFill>
                <a:ea typeface="Verdana" pitchFamily="34" charset="0"/>
                <a:cs typeface="Verdana" pitchFamily="34" charset="0"/>
              </a:rPr>
              <a:t>of the Working Group on Management Education formed by National Knowledge Commission (2005</a:t>
            </a:r>
            <a:r>
              <a:rPr lang="en-US" sz="2000" b="1" dirty="0" smtClean="0">
                <a:solidFill>
                  <a:schemeClr val="tx2"/>
                </a:solidFill>
                <a:ea typeface="Verdana" pitchFamily="34" charset="0"/>
                <a:cs typeface="Verdana" pitchFamily="34" charset="0"/>
              </a:rPr>
              <a:t>) states,</a:t>
            </a:r>
          </a:p>
          <a:p>
            <a:pPr lvl="1" algn="just"/>
            <a:endParaRPr lang="en-US" b="1" dirty="0" smtClean="0">
              <a:solidFill>
                <a:schemeClr val="tx2"/>
              </a:solidFill>
              <a:ea typeface="Verdana" pitchFamily="34" charset="0"/>
              <a:cs typeface="Verdana" pitchFamily="34" charset="0"/>
            </a:endParaRPr>
          </a:p>
          <a:p>
            <a:pPr lvl="1" algn="just"/>
            <a:r>
              <a:rPr lang="en-US" b="1" dirty="0" smtClean="0">
                <a:solidFill>
                  <a:schemeClr val="tx2"/>
                </a:solidFill>
                <a:ea typeface="Verdana" pitchFamily="34" charset="0"/>
                <a:cs typeface="Verdana" pitchFamily="34" charset="0"/>
              </a:rPr>
              <a:t>Although </a:t>
            </a:r>
            <a:r>
              <a:rPr lang="en-US" b="1" dirty="0">
                <a:solidFill>
                  <a:schemeClr val="tx2"/>
                </a:solidFill>
                <a:ea typeface="Verdana" pitchFamily="34" charset="0"/>
                <a:cs typeface="Verdana" pitchFamily="34" charset="0"/>
              </a:rPr>
              <a:t>India produces a large number of management graduates, perhaps next only to the U.S., scholarly debate on curriculum, pedagogy, and innovation is </a:t>
            </a:r>
            <a:r>
              <a:rPr lang="en-US" b="1" dirty="0" smtClean="0">
                <a:solidFill>
                  <a:schemeClr val="tx2"/>
                </a:solidFill>
                <a:ea typeface="Verdana" pitchFamily="34" charset="0"/>
                <a:cs typeface="Verdana" pitchFamily="34" charset="0"/>
              </a:rPr>
              <a:t>negligible.</a:t>
            </a:r>
          </a:p>
          <a:p>
            <a:pPr lvl="1" algn="just"/>
            <a:endParaRPr lang="en-US" b="1" dirty="0" smtClean="0">
              <a:solidFill>
                <a:schemeClr val="tx2"/>
              </a:solidFill>
              <a:ea typeface="Verdana" pitchFamily="34" charset="0"/>
              <a:cs typeface="Verdana" pitchFamily="34" charset="0"/>
            </a:endParaRPr>
          </a:p>
          <a:p>
            <a:pPr lvl="1" algn="just"/>
            <a:r>
              <a:rPr lang="en-US" b="1" dirty="0" smtClean="0">
                <a:solidFill>
                  <a:schemeClr val="tx2"/>
                </a:solidFill>
                <a:ea typeface="Verdana" pitchFamily="34" charset="0"/>
                <a:cs typeface="Verdana" pitchFamily="34" charset="0"/>
              </a:rPr>
              <a:t>Most </a:t>
            </a:r>
            <a:r>
              <a:rPr lang="en-US" b="1" dirty="0">
                <a:solidFill>
                  <a:schemeClr val="tx2"/>
                </a:solidFill>
                <a:ea typeface="Verdana" pitchFamily="34" charset="0"/>
                <a:cs typeface="Verdana" pitchFamily="34" charset="0"/>
              </a:rPr>
              <a:t>institutions depend on curricula and materials developed elsewhere and have not developed an intrinsic capacity to respond and evolve to the changing needs of various sectors of industry and services, student interests, Non-Government Organizations, or the economy and society</a:t>
            </a:r>
            <a:r>
              <a:rPr lang="en-US" b="1" dirty="0" smtClean="0">
                <a:solidFill>
                  <a:schemeClr val="tx2"/>
                </a:solidFill>
                <a:ea typeface="Verdana" pitchFamily="34" charset="0"/>
                <a:cs typeface="Verdana" pitchFamily="34" charset="0"/>
              </a:rPr>
              <a:t>.</a:t>
            </a:r>
          </a:p>
          <a:p>
            <a:pPr lvl="1" algn="just"/>
            <a:endParaRPr lang="en-US" sz="1000" b="1" dirty="0" smtClean="0">
              <a:solidFill>
                <a:schemeClr val="tx2"/>
              </a:solidFill>
              <a:ea typeface="Verdana" pitchFamily="34" charset="0"/>
              <a:cs typeface="Verdana" pitchFamily="34" charset="0"/>
            </a:endParaRPr>
          </a:p>
          <a:p>
            <a:pPr lvl="1" algn="just"/>
            <a:r>
              <a:rPr lang="en-US" b="1" dirty="0" smtClean="0">
                <a:solidFill>
                  <a:schemeClr val="tx2"/>
                </a:solidFill>
                <a:ea typeface="Verdana" pitchFamily="34" charset="0"/>
                <a:cs typeface="Verdana" pitchFamily="34" charset="0"/>
              </a:rPr>
              <a:t>Many </a:t>
            </a:r>
            <a:r>
              <a:rPr lang="en-US" b="1" dirty="0">
                <a:solidFill>
                  <a:schemeClr val="tx2"/>
                </a:solidFill>
                <a:ea typeface="Verdana" pitchFamily="34" charset="0"/>
                <a:cs typeface="Verdana" pitchFamily="34" charset="0"/>
              </a:rPr>
              <a:t>are unable to fulfill the mandatory changes imposed on them, such as upgrading of the curriculum by the Universities or the Board of Management Studies.</a:t>
            </a:r>
          </a:p>
          <a:p>
            <a:pPr marL="742950" lvl="1" indent="-285750" algn="just">
              <a:buFont typeface="Arial" pitchFamily="34" charset="0"/>
              <a:buChar char="•"/>
            </a:pPr>
            <a:endParaRPr lang="en-US" sz="2000" b="1" dirty="0">
              <a:solidFill>
                <a:schemeClr val="tx2"/>
              </a:solidFill>
              <a:ea typeface="Verdana" pitchFamily="34" charset="0"/>
              <a:cs typeface="Verdana" pitchFamily="34" charset="0"/>
            </a:endParaRPr>
          </a:p>
          <a:p>
            <a:pPr marL="285750" indent="-285750" algn="just">
              <a:buFont typeface="Arial" pitchFamily="34" charset="0"/>
              <a:buChar char="•"/>
            </a:pPr>
            <a:endParaRPr lang="en-US" sz="2000" b="1" dirty="0">
              <a:solidFill>
                <a:schemeClr val="tx2"/>
              </a:solidFill>
              <a:ea typeface="Verdana" pitchFamily="34" charset="0"/>
              <a:cs typeface="Verdana" pitchFamily="34" charset="0"/>
            </a:endParaRPr>
          </a:p>
          <a:p>
            <a:pPr marL="285750" indent="-285750" algn="just">
              <a:buFont typeface="Arial" pitchFamily="34" charset="0"/>
              <a:buChar char="•"/>
            </a:pPr>
            <a:endParaRPr lang="en-US" sz="2000" b="1" dirty="0">
              <a:solidFill>
                <a:schemeClr val="tx2"/>
              </a:solidFill>
              <a:ea typeface="Verdana" pitchFamily="34" charset="0"/>
              <a:cs typeface="Verdana" pitchFamily="34" charset="0"/>
            </a:endParaRP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10</a:t>
            </a:fld>
            <a:endParaRPr lang="en-US"/>
          </a:p>
        </p:txBody>
      </p:sp>
    </p:spTree>
    <p:extLst>
      <p:ext uri="{BB962C8B-B14F-4D97-AF65-F5344CB8AC3E}">
        <p14:creationId xmlns:p14="http://schemas.microsoft.com/office/powerpoint/2010/main" val="31344429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7175" name="TextBox 1"/>
          <p:cNvSpPr txBox="1">
            <a:spLocks noChangeArrowheads="1"/>
          </p:cNvSpPr>
          <p:nvPr/>
        </p:nvSpPr>
        <p:spPr bwMode="auto">
          <a:xfrm>
            <a:off x="762000" y="381000"/>
            <a:ext cx="8001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ea typeface="Verdana" pitchFamily="34" charset="0"/>
                <a:cs typeface="Verdana" pitchFamily="34" charset="0"/>
              </a:rPr>
              <a:t>3/3 Guardian </a:t>
            </a:r>
            <a:r>
              <a:rPr lang="en-US" sz="2400" b="1" dirty="0">
                <a:solidFill>
                  <a:srgbClr val="FF0000"/>
                </a:solidFill>
                <a:ea typeface="Verdana" pitchFamily="34" charset="0"/>
                <a:cs typeface="Verdana" pitchFamily="34" charset="0"/>
              </a:rPr>
              <a:t>of Management </a:t>
            </a:r>
            <a:r>
              <a:rPr lang="en-US" sz="2400" b="1" dirty="0" smtClean="0">
                <a:solidFill>
                  <a:srgbClr val="FF0000"/>
                </a:solidFill>
                <a:ea typeface="Verdana" pitchFamily="34" charset="0"/>
                <a:cs typeface="Verdana" pitchFamily="34" charset="0"/>
              </a:rPr>
              <a:t>Institutions :- </a:t>
            </a:r>
            <a:endParaRPr lang="en-US" sz="2400" b="1" dirty="0">
              <a:solidFill>
                <a:srgbClr val="FF0000"/>
              </a:solidFill>
              <a:ea typeface="Verdana" pitchFamily="34" charset="0"/>
              <a:cs typeface="Verdana" pitchFamily="34" charset="0"/>
            </a:endParaRPr>
          </a:p>
          <a:p>
            <a:pPr eaLnBrk="1" hangingPunct="1"/>
            <a:r>
              <a:rPr lang="en-US" sz="2000" dirty="0" smtClean="0">
                <a:ea typeface="Verdana" pitchFamily="34" charset="0"/>
                <a:cs typeface="Verdana" pitchFamily="34" charset="0"/>
              </a:rPr>
              <a:t>(National Knowledge Commission Report, 2005)</a:t>
            </a:r>
            <a:endParaRPr lang="en-US" sz="2000" dirty="0">
              <a:ea typeface="Verdana" pitchFamily="34" charset="0"/>
              <a:cs typeface="Verdana" pitchFamily="34" charset="0"/>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609600" y="1295400"/>
            <a:ext cx="8001000" cy="5786199"/>
          </a:xfrm>
          <a:prstGeom prst="rect">
            <a:avLst/>
          </a:prstGeom>
          <a:noFill/>
        </p:spPr>
        <p:txBody>
          <a:bodyPr wrap="square" rtlCol="0">
            <a:spAutoFit/>
          </a:bodyPr>
          <a:lstStyle/>
          <a:p>
            <a:pPr marL="285750" indent="-285750" algn="just">
              <a:buFont typeface="Arial" pitchFamily="34" charset="0"/>
              <a:buChar char="•"/>
            </a:pPr>
            <a:r>
              <a:rPr lang="en-US" sz="2000" b="1" dirty="0" smtClean="0">
                <a:ea typeface="Verdana" pitchFamily="34" charset="0"/>
                <a:cs typeface="Verdana" pitchFamily="34" charset="0"/>
              </a:rPr>
              <a:t>India needs </a:t>
            </a:r>
            <a:r>
              <a:rPr lang="en-US" sz="2000" b="1" dirty="0">
                <a:ea typeface="Verdana" pitchFamily="34" charset="0"/>
                <a:cs typeface="Verdana" pitchFamily="34" charset="0"/>
              </a:rPr>
              <a:t>a large number of excellent institutions. The possibility of leveraging the better-rated institutions to develop the promising </a:t>
            </a:r>
            <a:r>
              <a:rPr lang="en-US" sz="2000" b="1" dirty="0" smtClean="0">
                <a:ea typeface="Verdana" pitchFamily="34" charset="0"/>
                <a:cs typeface="Verdana" pitchFamily="34" charset="0"/>
              </a:rPr>
              <a:t>Mgt. </a:t>
            </a:r>
            <a:r>
              <a:rPr lang="en-US" sz="2000" b="1" dirty="0" err="1" smtClean="0">
                <a:ea typeface="Verdana" pitchFamily="34" charset="0"/>
                <a:cs typeface="Verdana" pitchFamily="34" charset="0"/>
              </a:rPr>
              <a:t>Edu</a:t>
            </a:r>
            <a:r>
              <a:rPr lang="en-US" sz="2000" b="1" dirty="0" smtClean="0">
                <a:ea typeface="Verdana" pitchFamily="34" charset="0"/>
                <a:cs typeface="Verdana" pitchFamily="34" charset="0"/>
              </a:rPr>
              <a:t>. Entities (MEEs) </a:t>
            </a:r>
            <a:r>
              <a:rPr lang="en-US" sz="2000" b="1" dirty="0">
                <a:ea typeface="Verdana" pitchFamily="34" charset="0"/>
                <a:cs typeface="Verdana" pitchFamily="34" charset="0"/>
              </a:rPr>
              <a:t>needs to be explored</a:t>
            </a:r>
            <a:r>
              <a:rPr lang="en-US" sz="2000" b="1" dirty="0" smtClean="0">
                <a:ea typeface="Verdana" pitchFamily="34" charset="0"/>
                <a:cs typeface="Verdana" pitchFamily="34" charset="0"/>
              </a:rPr>
              <a:t>.</a:t>
            </a:r>
          </a:p>
          <a:p>
            <a:pPr marL="285750" indent="-285750" algn="just">
              <a:buFont typeface="Arial" pitchFamily="34" charset="0"/>
              <a:buChar char="•"/>
            </a:pPr>
            <a:endParaRPr lang="en-US" sz="1000" b="1" dirty="0">
              <a:ea typeface="Verdana" pitchFamily="34" charset="0"/>
              <a:cs typeface="Verdana" pitchFamily="34" charset="0"/>
            </a:endParaRPr>
          </a:p>
          <a:p>
            <a:pPr marL="285750" lvl="0" indent="-285750" algn="just">
              <a:buFont typeface="Arial" pitchFamily="34" charset="0"/>
              <a:buChar char="•"/>
            </a:pPr>
            <a:r>
              <a:rPr lang="en-US" sz="2000" b="1" dirty="0">
                <a:ea typeface="Verdana" pitchFamily="34" charset="0"/>
                <a:cs typeface="Verdana" pitchFamily="34" charset="0"/>
              </a:rPr>
              <a:t>The </a:t>
            </a:r>
            <a:r>
              <a:rPr lang="en-US" sz="2000" b="1" dirty="0" smtClean="0">
                <a:ea typeface="Verdana" pitchFamily="34" charset="0"/>
                <a:cs typeface="Verdana" pitchFamily="34" charset="0"/>
              </a:rPr>
              <a:t>better rated institutes </a:t>
            </a:r>
            <a:r>
              <a:rPr lang="en-US" sz="2000" b="1" dirty="0">
                <a:ea typeface="Verdana" pitchFamily="34" charset="0"/>
                <a:cs typeface="Verdana" pitchFamily="34" charset="0"/>
              </a:rPr>
              <a:t>should each adopt 3 or 4 aspirant MEEs in the region to assist them in improving levels of quality and ratings. Such assistance can be in the following processes:</a:t>
            </a:r>
          </a:p>
          <a:p>
            <a:pPr algn="just"/>
            <a:r>
              <a:rPr lang="en-US" sz="2000" b="1" dirty="0">
                <a:ea typeface="Verdana" pitchFamily="34" charset="0"/>
                <a:cs typeface="Verdana" pitchFamily="34" charset="0"/>
              </a:rPr>
              <a:t> </a:t>
            </a:r>
            <a:endParaRPr lang="en-US" sz="2000" b="1" dirty="0" smtClean="0">
              <a:ea typeface="Verdana" pitchFamily="34" charset="0"/>
              <a:cs typeface="Verdana" pitchFamily="34" charset="0"/>
            </a:endParaRPr>
          </a:p>
          <a:p>
            <a:pPr marL="742950" lvl="1" indent="-285750" algn="just">
              <a:buFont typeface="Wingdings" pitchFamily="2" charset="2"/>
              <a:buChar char="v"/>
            </a:pPr>
            <a:r>
              <a:rPr lang="en-US" sz="2000" b="1" dirty="0" smtClean="0">
                <a:ea typeface="Verdana" pitchFamily="34" charset="0"/>
                <a:cs typeface="Verdana" pitchFamily="34" charset="0"/>
              </a:rPr>
              <a:t>Curriculum development and delivery;</a:t>
            </a:r>
          </a:p>
          <a:p>
            <a:pPr marL="742950" lvl="1" indent="-285750" algn="just">
              <a:buFont typeface="Wingdings" pitchFamily="2" charset="2"/>
              <a:buChar char="v"/>
            </a:pPr>
            <a:r>
              <a:rPr lang="en-US" sz="2000" b="1" dirty="0" smtClean="0">
                <a:ea typeface="Verdana" pitchFamily="34" charset="0"/>
                <a:cs typeface="Verdana" pitchFamily="34" charset="0"/>
              </a:rPr>
              <a:t>Case </a:t>
            </a:r>
            <a:r>
              <a:rPr lang="en-US" sz="2000" b="1" dirty="0">
                <a:ea typeface="Verdana" pitchFamily="34" charset="0"/>
                <a:cs typeface="Verdana" pitchFamily="34" charset="0"/>
              </a:rPr>
              <a:t>study and teaching note exchange;</a:t>
            </a:r>
          </a:p>
          <a:p>
            <a:pPr marL="742950" lvl="1" indent="-285750" algn="just">
              <a:buFont typeface="Wingdings" pitchFamily="2" charset="2"/>
              <a:buChar char="v"/>
            </a:pPr>
            <a:r>
              <a:rPr lang="en-US" sz="2000" b="1" dirty="0">
                <a:ea typeface="Verdana" pitchFamily="34" charset="0"/>
                <a:cs typeface="Verdana" pitchFamily="34" charset="0"/>
              </a:rPr>
              <a:t>Student exchange;</a:t>
            </a:r>
          </a:p>
          <a:p>
            <a:pPr marL="742950" lvl="1" indent="-285750" algn="just">
              <a:buFont typeface="Wingdings" pitchFamily="2" charset="2"/>
              <a:buChar char="v"/>
            </a:pPr>
            <a:r>
              <a:rPr lang="en-US" sz="2000" b="1" dirty="0">
                <a:ea typeface="Verdana" pitchFamily="34" charset="0"/>
                <a:cs typeface="Verdana" pitchFamily="34" charset="0"/>
              </a:rPr>
              <a:t>Sharing of experiences in pedagogy;</a:t>
            </a:r>
          </a:p>
          <a:p>
            <a:pPr marL="742950" lvl="1" indent="-285750" algn="just">
              <a:buFont typeface="Wingdings" pitchFamily="2" charset="2"/>
              <a:buChar char="v"/>
            </a:pPr>
            <a:r>
              <a:rPr lang="en-US" sz="2000" b="1" dirty="0">
                <a:ea typeface="Verdana" pitchFamily="34" charset="0"/>
                <a:cs typeface="Verdana" pitchFamily="34" charset="0"/>
              </a:rPr>
              <a:t>Placements of students for both summer training and full time jobs;</a:t>
            </a:r>
          </a:p>
          <a:p>
            <a:pPr marL="742950" lvl="1" indent="-285750" algn="just">
              <a:buFont typeface="Wingdings" pitchFamily="2" charset="2"/>
              <a:buChar char="v"/>
            </a:pPr>
            <a:r>
              <a:rPr lang="en-US" sz="2000" b="1" dirty="0">
                <a:ea typeface="Verdana" pitchFamily="34" charset="0"/>
                <a:cs typeface="Verdana" pitchFamily="34" charset="0"/>
              </a:rPr>
              <a:t>Faculty development</a:t>
            </a:r>
            <a:r>
              <a:rPr lang="en-US" sz="2000" b="1" dirty="0" smtClean="0">
                <a:ea typeface="Verdana" pitchFamily="34" charset="0"/>
                <a:cs typeface="Verdana" pitchFamily="34" charset="0"/>
              </a:rPr>
              <a:t>.</a:t>
            </a:r>
          </a:p>
          <a:p>
            <a:pPr marL="742950" lvl="1" indent="-285750" algn="just">
              <a:buFont typeface="Wingdings" pitchFamily="2" charset="2"/>
              <a:buChar char="v"/>
            </a:pPr>
            <a:endParaRPr lang="en-US" sz="2000" b="1" dirty="0">
              <a:ea typeface="Verdana" pitchFamily="34" charset="0"/>
              <a:cs typeface="Verdana" pitchFamily="34" charset="0"/>
            </a:endParaRPr>
          </a:p>
          <a:p>
            <a:pPr marL="285750" indent="-285750" algn="just">
              <a:buFont typeface="Arial" pitchFamily="34" charset="0"/>
              <a:buChar char="•"/>
            </a:pPr>
            <a:endParaRPr lang="en-US" sz="2000" b="1" dirty="0">
              <a:ea typeface="Verdana" pitchFamily="34" charset="0"/>
              <a:cs typeface="Verdana" pitchFamily="34" charset="0"/>
            </a:endParaRPr>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11</a:t>
            </a:fld>
            <a:endParaRPr lang="en-US"/>
          </a:p>
        </p:txBody>
      </p:sp>
      <p:sp>
        <p:nvSpPr>
          <p:cNvPr id="4" name="TextBox 3"/>
          <p:cNvSpPr txBox="1"/>
          <p:nvPr/>
        </p:nvSpPr>
        <p:spPr>
          <a:xfrm>
            <a:off x="6248400" y="6360904"/>
            <a:ext cx="10668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48892804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625840" y="1696512"/>
            <a:ext cx="7883017" cy="3785652"/>
          </a:xfrm>
          <a:prstGeom prst="rect">
            <a:avLst/>
          </a:prstGeom>
          <a:noFill/>
        </p:spPr>
        <p:txBody>
          <a:bodyPr wrap="square" rtlCol="0">
            <a:spAutoFit/>
          </a:bodyPr>
          <a:lstStyle/>
          <a:p>
            <a:pPr marL="285750" lvl="0" indent="-285750" algn="just">
              <a:buFont typeface="Arial" pitchFamily="34" charset="0"/>
              <a:buChar char="•"/>
            </a:pPr>
            <a:r>
              <a:rPr lang="en-US" sz="2000" b="1" dirty="0" smtClean="0">
                <a:ea typeface="Verdana" pitchFamily="34" charset="0"/>
                <a:cs typeface="Verdana" pitchFamily="34" charset="0"/>
              </a:rPr>
              <a:t>The </a:t>
            </a:r>
            <a:r>
              <a:rPr lang="en-US" sz="2000" b="1" dirty="0">
                <a:ea typeface="Verdana" pitchFamily="34" charset="0"/>
                <a:cs typeface="Verdana" pitchFamily="34" charset="0"/>
              </a:rPr>
              <a:t>concerned MEEs and the better-rated institutions may arrive at mutually acceptable arrangements for funding such assistance.</a:t>
            </a:r>
          </a:p>
          <a:p>
            <a:pPr algn="just"/>
            <a:r>
              <a:rPr lang="en-US" sz="2000" b="1" dirty="0">
                <a:ea typeface="Verdana" pitchFamily="34" charset="0"/>
                <a:cs typeface="Verdana" pitchFamily="34" charset="0"/>
              </a:rPr>
              <a:t> </a:t>
            </a:r>
          </a:p>
          <a:p>
            <a:pPr marL="285750" indent="-285750" algn="just">
              <a:buFont typeface="Arial" pitchFamily="34" charset="0"/>
              <a:buChar char="•"/>
            </a:pPr>
            <a:r>
              <a:rPr lang="en-US" sz="2000" b="1" dirty="0">
                <a:ea typeface="Verdana" pitchFamily="34" charset="0"/>
                <a:cs typeface="Verdana" pitchFamily="34" charset="0"/>
              </a:rPr>
              <a:t>Sharma </a:t>
            </a:r>
            <a:r>
              <a:rPr lang="en-US" sz="2000" b="1" dirty="0" err="1">
                <a:ea typeface="Verdana" pitchFamily="34" charset="0"/>
                <a:cs typeface="Verdana" pitchFamily="34" charset="0"/>
              </a:rPr>
              <a:t>Lalit</a:t>
            </a:r>
            <a:r>
              <a:rPr lang="en-US" sz="2000" b="1" dirty="0">
                <a:ea typeface="Verdana" pitchFamily="34" charset="0"/>
                <a:cs typeface="Verdana" pitchFamily="34" charset="0"/>
              </a:rPr>
              <a:t> &amp; </a:t>
            </a:r>
            <a:r>
              <a:rPr lang="en-US" sz="2000" b="1" dirty="0" err="1">
                <a:ea typeface="Verdana" pitchFamily="34" charset="0"/>
                <a:cs typeface="Verdana" pitchFamily="34" charset="0"/>
              </a:rPr>
              <a:t>Saxena</a:t>
            </a:r>
            <a:r>
              <a:rPr lang="en-US" sz="2000" b="1" dirty="0">
                <a:ea typeface="Verdana" pitchFamily="34" charset="0"/>
                <a:cs typeface="Verdana" pitchFamily="34" charset="0"/>
              </a:rPr>
              <a:t> </a:t>
            </a:r>
            <a:r>
              <a:rPr lang="en-US" sz="2000" b="1" dirty="0" err="1">
                <a:ea typeface="Verdana" pitchFamily="34" charset="0"/>
                <a:cs typeface="Verdana" pitchFamily="34" charset="0"/>
              </a:rPr>
              <a:t>Vikas</a:t>
            </a:r>
            <a:r>
              <a:rPr lang="en-US" sz="2000" b="1" dirty="0">
                <a:ea typeface="Verdana" pitchFamily="34" charset="0"/>
                <a:cs typeface="Verdana" pitchFamily="34" charset="0"/>
              </a:rPr>
              <a:t> (2010) are of the opinion that it should be the responsibility of leading management institutions to </a:t>
            </a:r>
            <a:r>
              <a:rPr lang="en-US" sz="2000" b="1" u="sng" dirty="0">
                <a:ea typeface="Verdana" pitchFamily="34" charset="0"/>
                <a:cs typeface="Verdana" pitchFamily="34" charset="0"/>
              </a:rPr>
              <a:t>guide</a:t>
            </a:r>
            <a:r>
              <a:rPr lang="en-US" sz="2000" b="1" dirty="0">
                <a:ea typeface="Verdana" pitchFamily="34" charset="0"/>
                <a:cs typeface="Verdana" pitchFamily="34" charset="0"/>
              </a:rPr>
              <a:t> the average Business Schools to cope with the challenges of corporate world and ensuring </a:t>
            </a:r>
            <a:r>
              <a:rPr lang="en-US" sz="2000" b="1" dirty="0" smtClean="0">
                <a:ea typeface="Verdana" pitchFamily="34" charset="0"/>
                <a:cs typeface="Verdana" pitchFamily="34" charset="0"/>
              </a:rPr>
              <a:t>sustainability.</a:t>
            </a:r>
            <a:endParaRPr lang="en-US" sz="2000" b="1" dirty="0">
              <a:ea typeface="Verdana" pitchFamily="34" charset="0"/>
              <a:cs typeface="Verdana" pitchFamily="34" charset="0"/>
            </a:endParaRPr>
          </a:p>
          <a:p>
            <a:pPr marL="742950" lvl="1" indent="-285750" algn="just">
              <a:buFont typeface="Wingdings" pitchFamily="2" charset="2"/>
              <a:buChar char="v"/>
            </a:pPr>
            <a:endParaRPr lang="en-US" sz="2000" b="1" dirty="0">
              <a:ea typeface="Verdana" pitchFamily="34" charset="0"/>
              <a:cs typeface="Verdana" pitchFamily="34" charset="0"/>
            </a:endParaRPr>
          </a:p>
          <a:p>
            <a:pPr marL="285750" indent="-285750" algn="just">
              <a:buFont typeface="Arial" pitchFamily="34" charset="0"/>
              <a:buChar char="•"/>
            </a:pPr>
            <a:endParaRPr lang="en-US" sz="2000" b="1" dirty="0">
              <a:ea typeface="Verdana" pitchFamily="34" charset="0"/>
              <a:cs typeface="Verdana" pitchFamily="34" charset="0"/>
            </a:endParaRPr>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12</a:t>
            </a:fld>
            <a:endParaRPr lang="en-US"/>
          </a:p>
        </p:txBody>
      </p:sp>
      <p:sp>
        <p:nvSpPr>
          <p:cNvPr id="9" name="TextBox 8"/>
          <p:cNvSpPr txBox="1"/>
          <p:nvPr/>
        </p:nvSpPr>
        <p:spPr>
          <a:xfrm>
            <a:off x="856938" y="240267"/>
            <a:ext cx="10668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12" name="TextBox 1"/>
          <p:cNvSpPr txBox="1">
            <a:spLocks noChangeArrowheads="1"/>
          </p:cNvSpPr>
          <p:nvPr/>
        </p:nvSpPr>
        <p:spPr bwMode="auto">
          <a:xfrm>
            <a:off x="838200" y="772527"/>
            <a:ext cx="8001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ea typeface="Verdana" pitchFamily="34" charset="0"/>
                <a:cs typeface="Verdana" pitchFamily="34" charset="0"/>
              </a:rPr>
              <a:t>3/3 Guardian </a:t>
            </a:r>
            <a:r>
              <a:rPr lang="en-US" sz="2400" b="1" dirty="0">
                <a:solidFill>
                  <a:srgbClr val="FF0000"/>
                </a:solidFill>
                <a:ea typeface="Verdana" pitchFamily="34" charset="0"/>
                <a:cs typeface="Verdana" pitchFamily="34" charset="0"/>
              </a:rPr>
              <a:t>of Management </a:t>
            </a:r>
            <a:r>
              <a:rPr lang="en-US" sz="2400" b="1" dirty="0" smtClean="0">
                <a:solidFill>
                  <a:srgbClr val="FF0000"/>
                </a:solidFill>
                <a:ea typeface="Verdana" pitchFamily="34" charset="0"/>
                <a:cs typeface="Verdana" pitchFamily="34" charset="0"/>
              </a:rPr>
              <a:t>Institutions :- </a:t>
            </a:r>
            <a:endParaRPr lang="en-US" sz="2400" b="1" dirty="0">
              <a:solidFill>
                <a:srgbClr val="FF0000"/>
              </a:solidFill>
              <a:ea typeface="Verdana" pitchFamily="34" charset="0"/>
              <a:cs typeface="Verdana" pitchFamily="34" charset="0"/>
            </a:endParaRPr>
          </a:p>
          <a:p>
            <a:pPr eaLnBrk="1" hangingPunct="1"/>
            <a:r>
              <a:rPr lang="en-US" sz="2000" dirty="0" smtClean="0">
                <a:ea typeface="Verdana" pitchFamily="34" charset="0"/>
                <a:cs typeface="Verdana" pitchFamily="34" charset="0"/>
              </a:rPr>
              <a:t>(National Knowledge Commission Report, 2005)</a:t>
            </a:r>
            <a:endParaRPr lang="en-US" sz="2000" dirty="0">
              <a:ea typeface="Verdana" pitchFamily="34" charset="0"/>
              <a:cs typeface="Verdana" pitchFamily="34" charset="0"/>
            </a:endParaRPr>
          </a:p>
        </p:txBody>
      </p:sp>
    </p:spTree>
    <p:extLst>
      <p:ext uri="{BB962C8B-B14F-4D97-AF65-F5344CB8AC3E}">
        <p14:creationId xmlns:p14="http://schemas.microsoft.com/office/powerpoint/2010/main" val="18937283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1809681" y="2057400"/>
            <a:ext cx="5194051" cy="1754326"/>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Research </a:t>
            </a:r>
          </a:p>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Methodology</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13</a:t>
            </a:fld>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2"/>
          <p:cNvSpPr txBox="1">
            <a:spLocks noGrp="1" noChangeArrowheads="1"/>
          </p:cNvSpPr>
          <p:nvPr/>
        </p:nvSpPr>
        <p:spPr bwMode="auto">
          <a:xfrm>
            <a:off x="3124200" y="6248400"/>
            <a:ext cx="2895600" cy="457200"/>
          </a:xfrm>
          <a:prstGeom prst="rect">
            <a:avLst/>
          </a:prstGeom>
          <a:noFill/>
          <a:ln>
            <a:miter lim="800000"/>
            <a:headEnd/>
            <a:tailEnd/>
          </a:ln>
        </p:spPr>
        <p:txBody>
          <a:bodyPr/>
          <a:lstStyle/>
          <a:p>
            <a:pPr algn="ctr">
              <a:defRPr/>
            </a:pPr>
            <a:endParaRPr lang="en-US" sz="1000" dirty="0">
              <a:effectLst>
                <a:outerShdw blurRad="38100" dist="38100" dir="2700000" algn="tl">
                  <a:srgbClr val="000000"/>
                </a:outerShdw>
              </a:effectLst>
            </a:endParaRPr>
          </a:p>
        </p:txBody>
      </p:sp>
      <p:sp>
        <p:nvSpPr>
          <p:cNvPr id="9219"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9224" name="TextBox 1"/>
          <p:cNvSpPr txBox="1">
            <a:spLocks noChangeArrowheads="1"/>
          </p:cNvSpPr>
          <p:nvPr/>
        </p:nvSpPr>
        <p:spPr bwMode="auto">
          <a:xfrm>
            <a:off x="838027" y="914400"/>
            <a:ext cx="7467774" cy="6478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285750" indent="-285750" algn="just" eaLnBrk="1" hangingPunct="1">
              <a:buFont typeface="Arial" pitchFamily="34" charset="0"/>
              <a:buChar char="•"/>
            </a:pPr>
            <a:r>
              <a:rPr lang="en-US" b="1" dirty="0" smtClean="0"/>
              <a:t>Authors have taken IIM-A </a:t>
            </a:r>
            <a:r>
              <a:rPr lang="en-US" b="1" dirty="0"/>
              <a:t>as a part of their case study as </a:t>
            </a:r>
            <a:r>
              <a:rPr lang="en-US" b="1" dirty="0" smtClean="0"/>
              <a:t>being closely </a:t>
            </a:r>
            <a:r>
              <a:rPr lang="en-US" b="1" dirty="0"/>
              <a:t>associated with the academic </a:t>
            </a:r>
            <a:r>
              <a:rPr lang="en-US" b="1" dirty="0" smtClean="0"/>
              <a:t>activities </a:t>
            </a:r>
            <a:r>
              <a:rPr lang="en-US" b="1" dirty="0"/>
              <a:t>in various programmes</a:t>
            </a:r>
            <a:r>
              <a:rPr lang="en-US" b="1" dirty="0" smtClean="0"/>
              <a:t>.</a:t>
            </a:r>
          </a:p>
          <a:p>
            <a:pPr marL="285750" indent="-285750" eaLnBrk="1" hangingPunct="1">
              <a:buFont typeface="Arial" pitchFamily="34" charset="0"/>
              <a:buChar char="•"/>
            </a:pPr>
            <a:endParaRPr lang="en-US" b="1" dirty="0" smtClean="0"/>
          </a:p>
          <a:p>
            <a:pPr marL="285750" indent="-285750">
              <a:buFont typeface="Arial" pitchFamily="34" charset="0"/>
              <a:buChar char="•"/>
            </a:pPr>
            <a:r>
              <a:rPr lang="en-US" b="1" dirty="0"/>
              <a:t>IIM-A runs following </a:t>
            </a:r>
            <a:r>
              <a:rPr lang="en-US" b="1" dirty="0" smtClean="0"/>
              <a:t>programmes</a:t>
            </a:r>
          </a:p>
          <a:p>
            <a:pPr marL="285750" indent="-285750">
              <a:buFont typeface="Arial" pitchFamily="34" charset="0"/>
              <a:buChar char="•"/>
            </a:pPr>
            <a:endParaRPr lang="en-US" sz="1000" b="1" dirty="0"/>
          </a:p>
          <a:p>
            <a:pPr marL="742950" lvl="1" indent="-285750">
              <a:lnSpc>
                <a:spcPct val="150000"/>
              </a:lnSpc>
              <a:buFont typeface="Wingdings" pitchFamily="2" charset="2"/>
              <a:buChar char="v"/>
            </a:pPr>
            <a:r>
              <a:rPr lang="en-US" b="1" dirty="0"/>
              <a:t>Post Graduate </a:t>
            </a:r>
            <a:r>
              <a:rPr lang="en-US" b="1" dirty="0" err="1"/>
              <a:t>Programme</a:t>
            </a:r>
            <a:r>
              <a:rPr lang="en-US" b="1" dirty="0"/>
              <a:t> in Management (PGP, 2 years)</a:t>
            </a:r>
          </a:p>
          <a:p>
            <a:pPr marL="742950" lvl="1" indent="-285750">
              <a:lnSpc>
                <a:spcPct val="150000"/>
              </a:lnSpc>
              <a:buFont typeface="Wingdings" pitchFamily="2" charset="2"/>
              <a:buChar char="v"/>
            </a:pPr>
            <a:r>
              <a:rPr lang="en-US" b="1" dirty="0"/>
              <a:t>Post Graduate </a:t>
            </a:r>
            <a:r>
              <a:rPr lang="en-US" b="1" dirty="0" err="1"/>
              <a:t>Programme</a:t>
            </a:r>
            <a:r>
              <a:rPr lang="en-US" b="1" dirty="0"/>
              <a:t> in Agribusiness Management (PGP-ABM, 2 years)</a:t>
            </a:r>
          </a:p>
          <a:p>
            <a:pPr marL="742950" lvl="1" indent="-285750">
              <a:lnSpc>
                <a:spcPct val="150000"/>
              </a:lnSpc>
              <a:buFont typeface="Wingdings" pitchFamily="2" charset="2"/>
              <a:buChar char="v"/>
            </a:pPr>
            <a:r>
              <a:rPr lang="en-US" b="1" dirty="0"/>
              <a:t>Fellow </a:t>
            </a:r>
            <a:r>
              <a:rPr lang="en-US" b="1" dirty="0" err="1"/>
              <a:t>Programme</a:t>
            </a:r>
            <a:r>
              <a:rPr lang="en-US" b="1" dirty="0"/>
              <a:t> in Management (FPM)</a:t>
            </a:r>
          </a:p>
          <a:p>
            <a:pPr marL="742950" lvl="1" indent="-285750">
              <a:lnSpc>
                <a:spcPct val="150000"/>
              </a:lnSpc>
              <a:buFont typeface="Wingdings" pitchFamily="2" charset="2"/>
              <a:buChar char="v"/>
            </a:pPr>
            <a:r>
              <a:rPr lang="en-US" b="1" dirty="0"/>
              <a:t>One year Post Graduate </a:t>
            </a:r>
            <a:r>
              <a:rPr lang="en-US" b="1" dirty="0" err="1"/>
              <a:t>Programme</a:t>
            </a:r>
            <a:r>
              <a:rPr lang="en-US" b="1" dirty="0"/>
              <a:t> in Management for Executives (PGPX)</a:t>
            </a:r>
          </a:p>
          <a:p>
            <a:pPr marL="742950" lvl="1" indent="-285750">
              <a:lnSpc>
                <a:spcPct val="150000"/>
              </a:lnSpc>
              <a:buFont typeface="Wingdings" pitchFamily="2" charset="2"/>
              <a:buChar char="v"/>
            </a:pPr>
            <a:r>
              <a:rPr lang="en-US" b="1" dirty="0"/>
              <a:t>Faculty Development </a:t>
            </a:r>
            <a:r>
              <a:rPr lang="en-US" b="1" dirty="0" err="1"/>
              <a:t>Programme</a:t>
            </a:r>
            <a:r>
              <a:rPr lang="en-US" b="1" dirty="0"/>
              <a:t> (FDP, 4 months)</a:t>
            </a:r>
          </a:p>
          <a:p>
            <a:pPr marL="742950" lvl="1" indent="-285750">
              <a:lnSpc>
                <a:spcPct val="150000"/>
              </a:lnSpc>
              <a:buFont typeface="Wingdings" pitchFamily="2" charset="2"/>
              <a:buChar char="v"/>
            </a:pPr>
            <a:r>
              <a:rPr lang="en-US" b="1" dirty="0"/>
              <a:t>Armed Forces </a:t>
            </a:r>
            <a:r>
              <a:rPr lang="en-US" b="1" dirty="0" err="1"/>
              <a:t>Programme</a:t>
            </a:r>
            <a:r>
              <a:rPr lang="en-US" b="1" dirty="0"/>
              <a:t> (AFP, 6 months</a:t>
            </a:r>
            <a:r>
              <a:rPr lang="en-US" b="1" dirty="0" smtClean="0"/>
              <a:t>)</a:t>
            </a:r>
          </a:p>
          <a:p>
            <a:endParaRPr lang="en-US" b="1" dirty="0"/>
          </a:p>
          <a:p>
            <a:pPr marL="285750" indent="-285750" eaLnBrk="1" hangingPunct="1">
              <a:buFont typeface="Arial" pitchFamily="34" charset="0"/>
              <a:buChar char="•"/>
            </a:pPr>
            <a:endParaRPr lang="en-US" b="1" dirty="0" smtClean="0"/>
          </a:p>
          <a:p>
            <a:pPr marL="285750" indent="-285750" eaLnBrk="1" hangingPunct="1">
              <a:buFont typeface="Arial" pitchFamily="34" charset="0"/>
              <a:buChar char="•"/>
            </a:pPr>
            <a:endParaRPr lang="en-US" b="1" dirty="0"/>
          </a:p>
          <a:p>
            <a:pPr eaLnBrk="1" hangingPunct="1"/>
            <a:endParaRPr lang="en-US" b="1"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990600" y="324787"/>
            <a:ext cx="4648200" cy="461665"/>
          </a:xfrm>
          <a:prstGeom prst="rect">
            <a:avLst/>
          </a:prstGeom>
          <a:noFill/>
        </p:spPr>
        <p:txBody>
          <a:bodyPr wrap="square" rtlCol="0">
            <a:spAutoFit/>
          </a:bodyPr>
          <a:lstStyle/>
          <a:p>
            <a:r>
              <a:rPr lang="en-US" sz="2400" b="1" dirty="0" smtClean="0">
                <a:solidFill>
                  <a:srgbClr val="FF0000"/>
                </a:solidFill>
              </a:rPr>
              <a:t>Research Methodology :- </a:t>
            </a:r>
            <a:endParaRPr lang="en-US" sz="2400" b="1" dirty="0">
              <a:solidFill>
                <a:srgbClr val="FF0000"/>
              </a:solidFill>
            </a:endParaRPr>
          </a:p>
        </p:txBody>
      </p:sp>
      <p:sp>
        <p:nvSpPr>
          <p:cNvPr id="3" name="TextBox 2"/>
          <p:cNvSpPr txBox="1"/>
          <p:nvPr/>
        </p:nvSpPr>
        <p:spPr>
          <a:xfrm>
            <a:off x="6400800" y="6422114"/>
            <a:ext cx="1219200" cy="381000"/>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FFC6777A-5295-4FF6-89A7-D5911E824F49}" type="slidenum">
              <a:rPr lang="en-US" smtClean="0"/>
              <a:pPr>
                <a:defRPr/>
              </a:pPr>
              <a:t>14</a:t>
            </a:fld>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2"/>
          <p:cNvSpPr txBox="1">
            <a:spLocks noGrp="1" noChangeArrowheads="1"/>
          </p:cNvSpPr>
          <p:nvPr/>
        </p:nvSpPr>
        <p:spPr bwMode="auto">
          <a:xfrm>
            <a:off x="3124200" y="6248400"/>
            <a:ext cx="2895600" cy="457200"/>
          </a:xfrm>
          <a:prstGeom prst="rect">
            <a:avLst/>
          </a:prstGeom>
          <a:noFill/>
          <a:ln>
            <a:miter lim="800000"/>
            <a:headEnd/>
            <a:tailEnd/>
          </a:ln>
        </p:spPr>
        <p:txBody>
          <a:bodyPr/>
          <a:lstStyle/>
          <a:p>
            <a:pPr algn="ctr">
              <a:defRPr/>
            </a:pPr>
            <a:endParaRPr lang="en-US" sz="1000" dirty="0">
              <a:effectLst>
                <a:outerShdw blurRad="38100" dist="38100" dir="2700000" algn="tl">
                  <a:srgbClr val="000000"/>
                </a:outerShdw>
              </a:effectLst>
            </a:endParaRPr>
          </a:p>
        </p:txBody>
      </p:sp>
      <p:sp>
        <p:nvSpPr>
          <p:cNvPr id="9219"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9224" name="TextBox 1"/>
          <p:cNvSpPr txBox="1">
            <a:spLocks noChangeArrowheads="1"/>
          </p:cNvSpPr>
          <p:nvPr/>
        </p:nvSpPr>
        <p:spPr bwMode="auto">
          <a:xfrm>
            <a:off x="954374" y="925404"/>
            <a:ext cx="71628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marL="285750" indent="-285750" algn="just">
              <a:buFont typeface="Arial" pitchFamily="34" charset="0"/>
              <a:buChar char="•"/>
            </a:pPr>
            <a:r>
              <a:rPr lang="en-US" b="1" dirty="0" smtClean="0"/>
              <a:t>PGP, PGP-ABM &amp; PGPX as a part of case study</a:t>
            </a:r>
          </a:p>
          <a:p>
            <a:pPr marL="285750" indent="-285750" algn="just">
              <a:buFont typeface="Arial" pitchFamily="34" charset="0"/>
              <a:buChar char="•"/>
            </a:pPr>
            <a:endParaRPr lang="en-US" b="1" dirty="0" smtClean="0"/>
          </a:p>
          <a:p>
            <a:pPr marL="285750" indent="-285750" algn="just">
              <a:buFont typeface="Arial" pitchFamily="34" charset="0"/>
              <a:buChar char="•"/>
            </a:pPr>
            <a:r>
              <a:rPr lang="en-US" b="1" dirty="0" smtClean="0"/>
              <a:t>There </a:t>
            </a:r>
            <a:r>
              <a:rPr lang="en-US" b="1" dirty="0"/>
              <a:t>are total 771, 94 and 85 students in the PGP, PGP-ABM &amp; PGPX </a:t>
            </a:r>
            <a:r>
              <a:rPr lang="en-US" b="1" dirty="0" err="1"/>
              <a:t>progamme</a:t>
            </a:r>
            <a:r>
              <a:rPr lang="en-US" b="1" dirty="0"/>
              <a:t> respectively</a:t>
            </a:r>
            <a:r>
              <a:rPr lang="en-US" b="1" dirty="0" smtClean="0"/>
              <a:t>.</a:t>
            </a:r>
          </a:p>
          <a:p>
            <a:pPr marL="285750" indent="-285750" algn="just">
              <a:buFont typeface="Arial" pitchFamily="34" charset="0"/>
              <a:buChar char="•"/>
            </a:pPr>
            <a:endParaRPr lang="en-US" b="1" dirty="0"/>
          </a:p>
          <a:p>
            <a:pPr marL="285750" indent="-285750" algn="just">
              <a:buFont typeface="Arial" pitchFamily="34" charset="0"/>
              <a:buChar char="•"/>
            </a:pPr>
            <a:r>
              <a:rPr lang="en-US" b="1" dirty="0" smtClean="0"/>
              <a:t>Authors also conducted a survey </a:t>
            </a:r>
            <a:r>
              <a:rPr lang="en-US" b="1" dirty="0"/>
              <a:t>on curriculum development aspects at IIM-A among the students by circulating </a:t>
            </a:r>
            <a:r>
              <a:rPr lang="en-US" b="1" dirty="0" err="1"/>
              <a:t>google</a:t>
            </a:r>
            <a:r>
              <a:rPr lang="en-US" b="1" dirty="0"/>
              <a:t> </a:t>
            </a:r>
            <a:r>
              <a:rPr lang="en-US" b="1" dirty="0" smtClean="0"/>
              <a:t>spreadsheet </a:t>
            </a:r>
            <a:r>
              <a:rPr lang="en-US" b="1" dirty="0"/>
              <a:t>and received responses from them </a:t>
            </a:r>
            <a:r>
              <a:rPr lang="en-US" b="1" dirty="0" smtClean="0"/>
              <a:t>on.</a:t>
            </a:r>
          </a:p>
          <a:p>
            <a:pPr marL="285750" indent="-285750" algn="just">
              <a:buFont typeface="Arial" pitchFamily="34" charset="0"/>
              <a:buChar char="•"/>
            </a:pPr>
            <a:endParaRPr lang="en-US" b="1" dirty="0" smtClean="0"/>
          </a:p>
          <a:p>
            <a:pPr marL="285750" indent="-285750" algn="just">
              <a:buFont typeface="Arial" pitchFamily="34" charset="0"/>
              <a:buChar char="•"/>
            </a:pPr>
            <a:r>
              <a:rPr lang="en-US" b="1" dirty="0" smtClean="0"/>
              <a:t>Total </a:t>
            </a:r>
            <a:r>
              <a:rPr lang="en-US" b="1" dirty="0"/>
              <a:t>120 students responded on the survey (PGP 79%, PGP-ABM 13%, PGPX 8%). </a:t>
            </a:r>
            <a:endParaRPr lang="en-US" b="1" dirty="0" smtClean="0"/>
          </a:p>
          <a:p>
            <a:pPr marL="285750" indent="-285750" algn="just">
              <a:buFont typeface="Arial" pitchFamily="34" charset="0"/>
              <a:buChar char="•"/>
            </a:pPr>
            <a:endParaRPr lang="en-US" b="1" dirty="0" smtClean="0"/>
          </a:p>
          <a:p>
            <a:pPr marL="285750" indent="-285750" algn="just">
              <a:buFont typeface="Arial" pitchFamily="34" charset="0"/>
              <a:buChar char="•"/>
            </a:pPr>
            <a:r>
              <a:rPr lang="en-US" b="1" dirty="0" smtClean="0"/>
              <a:t>Authors also took </a:t>
            </a:r>
            <a:r>
              <a:rPr lang="en-US" b="1" dirty="0"/>
              <a:t>brief interview of Professors from different areas on curriculum development </a:t>
            </a:r>
            <a:r>
              <a:rPr lang="en-US" b="1" dirty="0" smtClean="0"/>
              <a:t>process/aspects </a:t>
            </a:r>
            <a:r>
              <a:rPr lang="en-US" b="1" dirty="0"/>
              <a:t>at IIM-A.</a:t>
            </a:r>
          </a:p>
          <a:p>
            <a:pPr algn="just"/>
            <a:endParaRPr lang="en-US" b="1" dirty="0"/>
          </a:p>
          <a:p>
            <a:pPr marL="285750" indent="-285750" algn="just" eaLnBrk="1" hangingPunct="1">
              <a:buFont typeface="Arial" pitchFamily="34" charset="0"/>
              <a:buChar char="•"/>
            </a:pPr>
            <a:endParaRPr lang="en-US" b="1" dirty="0" smtClean="0"/>
          </a:p>
          <a:p>
            <a:pPr marL="285750" indent="-285750" algn="just" eaLnBrk="1" hangingPunct="1">
              <a:buFont typeface="Arial" pitchFamily="34" charset="0"/>
              <a:buChar char="•"/>
            </a:pPr>
            <a:endParaRPr lang="en-US" b="1" dirty="0"/>
          </a:p>
          <a:p>
            <a:pPr algn="just" eaLnBrk="1" hangingPunct="1"/>
            <a:endParaRPr lang="en-US" b="1"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219200" y="348506"/>
            <a:ext cx="1219200" cy="381000"/>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15</a:t>
            </a:fld>
            <a:endParaRPr lang="en-US"/>
          </a:p>
        </p:txBody>
      </p:sp>
    </p:spTree>
    <p:extLst>
      <p:ext uri="{BB962C8B-B14F-4D97-AF65-F5344CB8AC3E}">
        <p14:creationId xmlns:p14="http://schemas.microsoft.com/office/powerpoint/2010/main" val="231695232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2"/>
          <p:cNvSpPr txBox="1">
            <a:spLocks noGrp="1" noChangeArrowheads="1"/>
          </p:cNvSpPr>
          <p:nvPr/>
        </p:nvSpPr>
        <p:spPr bwMode="auto">
          <a:xfrm>
            <a:off x="3124200" y="6248400"/>
            <a:ext cx="2895600" cy="457200"/>
          </a:xfrm>
          <a:prstGeom prst="rect">
            <a:avLst/>
          </a:prstGeom>
          <a:noFill/>
          <a:ln>
            <a:miter lim="800000"/>
            <a:headEnd/>
            <a:tailEnd/>
          </a:ln>
        </p:spPr>
        <p:txBody>
          <a:bodyPr/>
          <a:lstStyle/>
          <a:p>
            <a:pPr algn="ctr">
              <a:defRPr/>
            </a:pPr>
            <a:endParaRPr lang="en-US" sz="1000" dirty="0">
              <a:effectLst>
                <a:outerShdw blurRad="38100" dist="38100" dir="2700000" algn="tl">
                  <a:srgbClr val="000000"/>
                </a:outerShdw>
              </a:effectLst>
            </a:endParaRPr>
          </a:p>
        </p:txBody>
      </p:sp>
      <p:sp>
        <p:nvSpPr>
          <p:cNvPr id="11267"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333531" y="2209800"/>
            <a:ext cx="8279955" cy="1754326"/>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IIM Ahmedabad</a:t>
            </a:r>
          </a:p>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Profile</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16</a:t>
            </a:fld>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2295" name="TextBox 1"/>
          <p:cNvSpPr txBox="1">
            <a:spLocks noChangeArrowheads="1"/>
          </p:cNvSpPr>
          <p:nvPr/>
        </p:nvSpPr>
        <p:spPr bwMode="auto">
          <a:xfrm>
            <a:off x="838200" y="533400"/>
            <a:ext cx="594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rPr>
              <a:t>IIM Ahmedabad’s Profile</a:t>
            </a:r>
            <a:endParaRPr lang="en-US" sz="2400" b="1" dirty="0">
              <a:solidFill>
                <a:srgbClr val="FF0000"/>
              </a:solidFill>
            </a:endParaRPr>
          </a:p>
        </p:txBody>
      </p:sp>
      <p:sp>
        <p:nvSpPr>
          <p:cNvPr id="12296" name="Rectangle 2"/>
          <p:cNvSpPr>
            <a:spLocks noChangeArrowheads="1"/>
          </p:cNvSpPr>
          <p:nvPr/>
        </p:nvSpPr>
        <p:spPr bwMode="auto">
          <a:xfrm>
            <a:off x="863599" y="1143000"/>
            <a:ext cx="7305135" cy="5909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en-US" b="1" dirty="0"/>
              <a:t>IIM Ahmedabad was the second in IIM family</a:t>
            </a:r>
            <a:r>
              <a:rPr lang="en-US" b="1" dirty="0" smtClean="0"/>
              <a:t>.</a:t>
            </a:r>
          </a:p>
          <a:p>
            <a:pPr marL="285750" indent="-285750" algn="just">
              <a:buFont typeface="Arial" pitchFamily="34" charset="0"/>
              <a:buChar char="•"/>
            </a:pPr>
            <a:endParaRPr lang="en-US" b="1" dirty="0" smtClean="0"/>
          </a:p>
          <a:p>
            <a:pPr algn="just"/>
            <a:r>
              <a:rPr lang="en-US" b="1" dirty="0" smtClean="0"/>
              <a:t>It </a:t>
            </a:r>
            <a:r>
              <a:rPr lang="en-US" b="1" dirty="0"/>
              <a:t>was established on December 11, 1961 after the IIM Calcutta which established in November </a:t>
            </a:r>
            <a:r>
              <a:rPr lang="en-US" b="1" dirty="0" smtClean="0"/>
              <a:t>1961.</a:t>
            </a:r>
          </a:p>
          <a:p>
            <a:pPr marL="285750" indent="-285750" algn="just">
              <a:buFont typeface="Arial" pitchFamily="34" charset="0"/>
              <a:buChar char="•"/>
            </a:pPr>
            <a:endParaRPr lang="en-US" b="1" dirty="0" smtClean="0"/>
          </a:p>
          <a:p>
            <a:pPr algn="just"/>
            <a:r>
              <a:rPr lang="en-US" b="1" u="sng" dirty="0" smtClean="0"/>
              <a:t>Vision</a:t>
            </a:r>
          </a:p>
          <a:p>
            <a:pPr algn="just"/>
            <a:endParaRPr lang="en-US" b="1" dirty="0" smtClean="0"/>
          </a:p>
          <a:p>
            <a:pPr algn="just"/>
            <a:r>
              <a:rPr lang="en-US" b="1" dirty="0" smtClean="0"/>
              <a:t>IIM-A’s </a:t>
            </a:r>
            <a:r>
              <a:rPr lang="en-US" b="1" dirty="0"/>
              <a:t>vision is to become an Institute that is </a:t>
            </a:r>
            <a:r>
              <a:rPr lang="en-US" b="1" dirty="0" smtClean="0"/>
              <a:t>  globally </a:t>
            </a:r>
            <a:r>
              <a:rPr lang="en-US" b="1" dirty="0"/>
              <a:t>recognized and respected as a thought leader in </a:t>
            </a:r>
            <a:r>
              <a:rPr lang="en-US" b="1" dirty="0" smtClean="0"/>
              <a:t>management.</a:t>
            </a:r>
          </a:p>
          <a:p>
            <a:pPr algn="just"/>
            <a:endParaRPr lang="en-US" b="1" dirty="0"/>
          </a:p>
          <a:p>
            <a:pPr algn="just"/>
            <a:r>
              <a:rPr lang="en-US" b="1" u="sng" dirty="0" smtClean="0"/>
              <a:t>Mission</a:t>
            </a:r>
          </a:p>
          <a:p>
            <a:pPr algn="just"/>
            <a:endParaRPr lang="en-US" b="1" dirty="0"/>
          </a:p>
          <a:p>
            <a:pPr algn="just"/>
            <a:r>
              <a:rPr lang="en-US" b="1" dirty="0" smtClean="0"/>
              <a:t>To </a:t>
            </a:r>
            <a:r>
              <a:rPr lang="en-US" b="1" dirty="0"/>
              <a:t>transform India and other countries through generating and propagating new ideas of global significance based on research and creation of risk-taking leader-managers who change managerial and administrative practices to enhance performance of </a:t>
            </a:r>
            <a:r>
              <a:rPr lang="en-US" b="1" dirty="0" smtClean="0"/>
              <a:t>organizations.</a:t>
            </a:r>
          </a:p>
          <a:p>
            <a:pPr marL="285750" indent="-285750" algn="just">
              <a:buFont typeface="Arial" pitchFamily="34" charset="0"/>
              <a:buChar char="•"/>
            </a:pPr>
            <a:endParaRPr lang="en-US" b="1" dirty="0" smtClean="0"/>
          </a:p>
          <a:p>
            <a:pPr marL="285750" indent="-285750" algn="just">
              <a:buFont typeface="Arial" pitchFamily="34" charset="0"/>
              <a:buChar char="•"/>
            </a:pPr>
            <a:endParaRPr lang="en-US" b="1"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05586" y="6141125"/>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477000" y="6313646"/>
            <a:ext cx="1143000" cy="369332"/>
          </a:xfrm>
          <a:prstGeom prst="rect">
            <a:avLst/>
          </a:prstGeom>
          <a:noFill/>
        </p:spPr>
        <p:txBody>
          <a:bodyPr wrap="square" rtlCol="0">
            <a:spAutoFit/>
          </a:bodyPr>
          <a:lstStyle/>
          <a:p>
            <a:r>
              <a:rPr lang="en-US" dirty="0" smtClean="0"/>
              <a:t>Cont..</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2295" name="TextBox 1"/>
          <p:cNvSpPr txBox="1">
            <a:spLocks noChangeArrowheads="1"/>
          </p:cNvSpPr>
          <p:nvPr/>
        </p:nvSpPr>
        <p:spPr bwMode="auto">
          <a:xfrm>
            <a:off x="893580" y="743145"/>
            <a:ext cx="594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rPr>
              <a:t>IIM Ahmedabad’s Profile</a:t>
            </a:r>
            <a:endParaRPr lang="en-US" sz="2400" b="1" dirty="0">
              <a:solidFill>
                <a:srgbClr val="FF0000"/>
              </a:solidFill>
            </a:endParaRPr>
          </a:p>
        </p:txBody>
      </p:sp>
      <p:sp>
        <p:nvSpPr>
          <p:cNvPr id="12296" name="Rectangle 2"/>
          <p:cNvSpPr>
            <a:spLocks noChangeArrowheads="1"/>
          </p:cNvSpPr>
          <p:nvPr/>
        </p:nvSpPr>
        <p:spPr bwMode="auto">
          <a:xfrm>
            <a:off x="863600" y="1011796"/>
            <a:ext cx="698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itchFamily="34" charset="0"/>
              <a:buChar char="•"/>
            </a:pPr>
            <a:endParaRPr lang="en-US" dirty="0" smtClean="0"/>
          </a:p>
          <a:p>
            <a:pPr marL="285750" indent="-285750">
              <a:buFont typeface="Arial" pitchFamily="34" charset="0"/>
              <a:buChar char="•"/>
            </a:pPr>
            <a:endParaRPr lang="en-US"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823210" y="3124200"/>
            <a:ext cx="7823200" cy="646331"/>
          </a:xfrm>
          <a:prstGeom prst="rect">
            <a:avLst/>
          </a:prstGeom>
          <a:noFill/>
        </p:spPr>
        <p:txBody>
          <a:bodyPr wrap="square" rtlCol="0">
            <a:spAutoFit/>
          </a:bodyPr>
          <a:lstStyle/>
          <a:p>
            <a:pPr lvl="1"/>
            <a:endParaRPr lang="en-US" dirty="0"/>
          </a:p>
          <a:p>
            <a:pPr marL="285750" indent="-285750">
              <a:buFont typeface="Arial" pitchFamily="34" charset="0"/>
              <a:buChar char="•"/>
            </a:pPr>
            <a:endParaRPr lang="en-US" dirty="0"/>
          </a:p>
        </p:txBody>
      </p:sp>
      <p:pic>
        <p:nvPicPr>
          <p:cNvPr id="9"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956039" y="1455228"/>
            <a:ext cx="7025735" cy="3970318"/>
          </a:xfrm>
          <a:prstGeom prst="rect">
            <a:avLst/>
          </a:prstGeom>
        </p:spPr>
        <p:txBody>
          <a:bodyPr wrap="square">
            <a:spAutoFit/>
          </a:bodyPr>
          <a:lstStyle/>
          <a:p>
            <a:pPr algn="just"/>
            <a:r>
              <a:rPr lang="en-US" b="1" u="sng" dirty="0"/>
              <a:t>Case Study Method </a:t>
            </a:r>
            <a:r>
              <a:rPr lang="en-US" b="1" u="sng" dirty="0" smtClean="0"/>
              <a:t>Teaching</a:t>
            </a:r>
          </a:p>
          <a:p>
            <a:pPr algn="just"/>
            <a:endParaRPr lang="en-US" b="1" dirty="0" smtClean="0"/>
          </a:p>
          <a:p>
            <a:pPr algn="just"/>
            <a:r>
              <a:rPr lang="en-US" b="1" dirty="0" smtClean="0"/>
              <a:t>IIM-A </a:t>
            </a:r>
            <a:r>
              <a:rPr lang="en-US" b="1" dirty="0"/>
              <a:t>follows case study method of teaching. </a:t>
            </a:r>
            <a:r>
              <a:rPr lang="en-US" b="1" dirty="0" smtClean="0"/>
              <a:t>This </a:t>
            </a:r>
            <a:r>
              <a:rPr lang="en-US" b="1" dirty="0"/>
              <a:t>method helps students, participants of various programmes to learn skill of decision making and leading. </a:t>
            </a:r>
            <a:endParaRPr lang="en-US" b="1" dirty="0" smtClean="0"/>
          </a:p>
          <a:p>
            <a:pPr algn="just"/>
            <a:endParaRPr lang="en-US" b="1" dirty="0"/>
          </a:p>
          <a:p>
            <a:pPr marL="0" lvl="1" algn="just"/>
            <a:r>
              <a:rPr lang="en-US" b="1" dirty="0"/>
              <a:t>Students are required to study case study in advance and they have to discuss the case in the class and instructor act like a facilitator in the class. </a:t>
            </a:r>
            <a:endParaRPr lang="en-US" b="1" dirty="0" smtClean="0"/>
          </a:p>
          <a:p>
            <a:pPr marL="0" lvl="1" algn="just"/>
            <a:endParaRPr lang="en-US" b="1" dirty="0"/>
          </a:p>
          <a:p>
            <a:pPr marL="0" lvl="1" algn="just"/>
            <a:r>
              <a:rPr lang="en-US" b="1" dirty="0" smtClean="0"/>
              <a:t>IIM-A </a:t>
            </a:r>
            <a:r>
              <a:rPr lang="en-US" b="1" dirty="0"/>
              <a:t>uses cases written by foreign institutions, IIM-A faculties, other institutions in India.</a:t>
            </a:r>
          </a:p>
          <a:p>
            <a:pPr algn="just"/>
            <a:endParaRPr lang="en-US" b="1" dirty="0"/>
          </a:p>
        </p:txBody>
      </p:sp>
      <p:sp>
        <p:nvSpPr>
          <p:cNvPr id="4" name="Slide Number Placeholder 3"/>
          <p:cNvSpPr>
            <a:spLocks noGrp="1"/>
          </p:cNvSpPr>
          <p:nvPr>
            <p:ph type="sldNum" sz="quarter" idx="12"/>
          </p:nvPr>
        </p:nvSpPr>
        <p:spPr/>
        <p:txBody>
          <a:bodyPr/>
          <a:lstStyle/>
          <a:p>
            <a:pPr>
              <a:defRPr/>
            </a:pPr>
            <a:fld id="{FFC6777A-5295-4FF6-89A7-D5911E824F49}" type="slidenum">
              <a:rPr lang="en-US" smtClean="0"/>
              <a:pPr>
                <a:defRPr/>
              </a:pPr>
              <a:t>18</a:t>
            </a:fld>
            <a:endParaRPr lang="en-US"/>
          </a:p>
        </p:txBody>
      </p:sp>
      <p:sp>
        <p:nvSpPr>
          <p:cNvPr id="12" name="TextBox 11"/>
          <p:cNvSpPr txBox="1"/>
          <p:nvPr/>
        </p:nvSpPr>
        <p:spPr>
          <a:xfrm>
            <a:off x="1008505" y="223205"/>
            <a:ext cx="1143000" cy="369332"/>
          </a:xfrm>
          <a:prstGeom prst="rect">
            <a:avLst/>
          </a:prstGeom>
          <a:noFill/>
        </p:spPr>
        <p:txBody>
          <a:bodyPr wrap="square" rtlCol="0">
            <a:spAutoFit/>
          </a:bodyPr>
          <a:lstStyle/>
          <a:p>
            <a:r>
              <a:rPr lang="en-US" dirty="0" smtClean="0"/>
              <a:t>Cont..</a:t>
            </a:r>
            <a:endParaRPr lang="en-US" dirty="0"/>
          </a:p>
        </p:txBody>
      </p:sp>
      <p:sp>
        <p:nvSpPr>
          <p:cNvPr id="13" name="TextBox 12"/>
          <p:cNvSpPr txBox="1"/>
          <p:nvPr/>
        </p:nvSpPr>
        <p:spPr>
          <a:xfrm>
            <a:off x="6477000" y="6313646"/>
            <a:ext cx="1143000" cy="369332"/>
          </a:xfrm>
          <a:prstGeom prst="rect">
            <a:avLst/>
          </a:prstGeom>
          <a:noFill/>
        </p:spPr>
        <p:txBody>
          <a:bodyPr wrap="square" rtlCol="0">
            <a:spAutoFit/>
          </a:bodyPr>
          <a:lstStyle/>
          <a:p>
            <a:r>
              <a:rPr lang="en-US" dirty="0" smtClean="0"/>
              <a:t>Cont..</a:t>
            </a:r>
            <a:endParaRPr lang="en-US" dirty="0"/>
          </a:p>
        </p:txBody>
      </p:sp>
    </p:spTree>
    <p:extLst>
      <p:ext uri="{BB962C8B-B14F-4D97-AF65-F5344CB8AC3E}">
        <p14:creationId xmlns:p14="http://schemas.microsoft.com/office/powerpoint/2010/main" val="2086707038"/>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2295" name="TextBox 1"/>
          <p:cNvSpPr txBox="1">
            <a:spLocks noChangeArrowheads="1"/>
          </p:cNvSpPr>
          <p:nvPr/>
        </p:nvSpPr>
        <p:spPr bwMode="auto">
          <a:xfrm>
            <a:off x="838200" y="533400"/>
            <a:ext cx="594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rPr>
              <a:t>IIM Ahmedabad’s Profile</a:t>
            </a:r>
            <a:endParaRPr lang="en-US" sz="2400" b="1" dirty="0">
              <a:solidFill>
                <a:srgbClr val="FF0000"/>
              </a:solidFill>
            </a:endParaRPr>
          </a:p>
        </p:txBody>
      </p:sp>
      <p:sp>
        <p:nvSpPr>
          <p:cNvPr id="12296" name="Rectangle 2"/>
          <p:cNvSpPr>
            <a:spLocks noChangeArrowheads="1"/>
          </p:cNvSpPr>
          <p:nvPr/>
        </p:nvSpPr>
        <p:spPr bwMode="auto">
          <a:xfrm>
            <a:off x="685800" y="1334961"/>
            <a:ext cx="698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itchFamily="34" charset="0"/>
              <a:buChar char="•"/>
            </a:pPr>
            <a:endParaRPr lang="en-US" dirty="0" smtClean="0"/>
          </a:p>
          <a:p>
            <a:pPr marL="285750" indent="-285750">
              <a:buFont typeface="Arial" pitchFamily="34" charset="0"/>
              <a:buChar char="•"/>
            </a:pPr>
            <a:endParaRPr lang="en-US"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2"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858187" y="1196102"/>
            <a:ext cx="4048379" cy="369332"/>
          </a:xfrm>
          <a:prstGeom prst="rect">
            <a:avLst/>
          </a:prstGeom>
          <a:noFill/>
        </p:spPr>
        <p:txBody>
          <a:bodyPr wrap="square" rtlCol="0">
            <a:spAutoFit/>
          </a:bodyPr>
          <a:lstStyle/>
          <a:p>
            <a:r>
              <a:rPr lang="en-US" b="1" dirty="0" smtClean="0"/>
              <a:t>International Ranking</a:t>
            </a:r>
            <a:endParaRPr lang="en-US" b="1" dirty="0"/>
          </a:p>
        </p:txBody>
      </p:sp>
      <p:sp>
        <p:nvSpPr>
          <p:cNvPr id="14" name="TextBox 13"/>
          <p:cNvSpPr txBox="1"/>
          <p:nvPr/>
        </p:nvSpPr>
        <p:spPr>
          <a:xfrm>
            <a:off x="990600" y="4339652"/>
            <a:ext cx="4048379" cy="369332"/>
          </a:xfrm>
          <a:prstGeom prst="rect">
            <a:avLst/>
          </a:prstGeom>
          <a:noFill/>
        </p:spPr>
        <p:txBody>
          <a:bodyPr wrap="square" rtlCol="0">
            <a:spAutoFit/>
          </a:bodyPr>
          <a:lstStyle/>
          <a:p>
            <a:r>
              <a:rPr lang="en-US" b="1" dirty="0" smtClean="0"/>
              <a:t>National Ranking</a:t>
            </a:r>
            <a:endParaRPr lang="en-US" b="1" dirty="0"/>
          </a:p>
        </p:txBody>
      </p:sp>
      <p:graphicFrame>
        <p:nvGraphicFramePr>
          <p:cNvPr id="2" name="Table 1"/>
          <p:cNvGraphicFramePr>
            <a:graphicFrameLocks noGrp="1"/>
          </p:cNvGraphicFramePr>
          <p:nvPr>
            <p:extLst>
              <p:ext uri="{D42A27DB-BD31-4B8C-83A1-F6EECF244321}">
                <p14:modId xmlns:p14="http://schemas.microsoft.com/office/powerpoint/2010/main" val="1155822902"/>
              </p:ext>
            </p:extLst>
          </p:nvPr>
        </p:nvGraphicFramePr>
        <p:xfrm>
          <a:off x="1143000" y="4784749"/>
          <a:ext cx="6527800" cy="1387450"/>
        </p:xfrm>
        <a:graphic>
          <a:graphicData uri="http://schemas.openxmlformats.org/drawingml/2006/table">
            <a:tbl>
              <a:tblPr firstRow="1" firstCol="1" bandRow="1">
                <a:tableStyleId>{00A15C55-8517-42AA-B614-E9B94910E393}</a:tableStyleId>
              </a:tblPr>
              <a:tblGrid>
                <a:gridCol w="2572532"/>
                <a:gridCol w="836073"/>
                <a:gridCol w="836073"/>
                <a:gridCol w="836073"/>
                <a:gridCol w="707446"/>
                <a:gridCol w="739603"/>
              </a:tblGrid>
              <a:tr h="277490">
                <a:tc>
                  <a:txBody>
                    <a:bodyPr/>
                    <a:lstStyle/>
                    <a:p>
                      <a:pPr marL="0" marR="0" algn="ctr">
                        <a:lnSpc>
                          <a:spcPct val="150000"/>
                        </a:lnSpc>
                        <a:spcBef>
                          <a:spcPts val="0"/>
                        </a:spcBef>
                        <a:spcAft>
                          <a:spcPts val="0"/>
                        </a:spcAft>
                      </a:pPr>
                      <a:r>
                        <a:rPr lang="en-US" sz="1200" dirty="0">
                          <a:effectLst/>
                        </a:rPr>
                        <a:t>Rankings</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2014</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2013</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2011</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2010</a:t>
                      </a:r>
                      <a:endParaRPr lang="en-US" sz="1100">
                        <a:effectLst/>
                        <a:latin typeface="Calibri"/>
                        <a:ea typeface="Calibri"/>
                        <a:cs typeface="Times New Roman"/>
                      </a:endParaRPr>
                    </a:p>
                  </a:txBody>
                  <a:tcPr marL="68580" marR="68580" marT="0" marB="0"/>
                </a:tc>
              </a:tr>
              <a:tr h="277490">
                <a:tc>
                  <a:txBody>
                    <a:bodyPr/>
                    <a:lstStyle/>
                    <a:p>
                      <a:pPr marL="0" marR="0" algn="ctr">
                        <a:lnSpc>
                          <a:spcPct val="150000"/>
                        </a:lnSpc>
                        <a:spcBef>
                          <a:spcPts val="0"/>
                        </a:spcBef>
                        <a:spcAft>
                          <a:spcPts val="0"/>
                        </a:spcAft>
                      </a:pPr>
                      <a:r>
                        <a:rPr lang="en-US" sz="1200">
                          <a:effectLst/>
                        </a:rPr>
                        <a:t>Business World</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r>
              <a:tr h="277490">
                <a:tc>
                  <a:txBody>
                    <a:bodyPr/>
                    <a:lstStyle/>
                    <a:p>
                      <a:pPr marL="0" marR="0" algn="ctr">
                        <a:lnSpc>
                          <a:spcPct val="150000"/>
                        </a:lnSpc>
                        <a:spcBef>
                          <a:spcPts val="0"/>
                        </a:spcBef>
                        <a:spcAft>
                          <a:spcPts val="0"/>
                        </a:spcAft>
                      </a:pPr>
                      <a:r>
                        <a:rPr lang="en-US" sz="1200">
                          <a:effectLst/>
                        </a:rPr>
                        <a:t>Business India</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r>
              <a:tr h="277490">
                <a:tc>
                  <a:txBody>
                    <a:bodyPr/>
                    <a:lstStyle/>
                    <a:p>
                      <a:pPr marL="0" marR="0" algn="ctr">
                        <a:lnSpc>
                          <a:spcPct val="150000"/>
                        </a:lnSpc>
                        <a:spcBef>
                          <a:spcPts val="0"/>
                        </a:spcBef>
                        <a:spcAft>
                          <a:spcPts val="0"/>
                        </a:spcAft>
                      </a:pPr>
                      <a:r>
                        <a:rPr lang="en-US" sz="1200">
                          <a:effectLst/>
                        </a:rPr>
                        <a:t>Business Today</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3</a:t>
                      </a:r>
                      <a:r>
                        <a:rPr lang="en-US" sz="1200" baseline="30000">
                          <a:effectLst/>
                        </a:rPr>
                        <a:t>rd</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r>
              <a:tr h="277490">
                <a:tc>
                  <a:txBody>
                    <a:bodyPr/>
                    <a:lstStyle/>
                    <a:p>
                      <a:pPr marL="0" marR="0" algn="ctr">
                        <a:lnSpc>
                          <a:spcPct val="150000"/>
                        </a:lnSpc>
                        <a:spcBef>
                          <a:spcPts val="0"/>
                        </a:spcBef>
                        <a:spcAft>
                          <a:spcPts val="0"/>
                        </a:spcAft>
                      </a:pPr>
                      <a:r>
                        <a:rPr lang="en-US" sz="1200">
                          <a:effectLst/>
                        </a:rPr>
                        <a:t>Outlook</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1</a:t>
                      </a:r>
                      <a:r>
                        <a:rPr lang="en-US" sz="1200" baseline="30000" dirty="0">
                          <a:effectLst/>
                        </a:rPr>
                        <a:t>st</a:t>
                      </a:r>
                      <a:endParaRPr lang="en-US" sz="1100" dirty="0">
                        <a:effectLst/>
                        <a:latin typeface="Calibri"/>
                        <a:ea typeface="Calibri"/>
                        <a:cs typeface="Times New Roman"/>
                      </a:endParaRPr>
                    </a:p>
                  </a:txBody>
                  <a:tcPr marL="68580" marR="68580" marT="0" marB="0"/>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549134157"/>
              </p:ext>
            </p:extLst>
          </p:nvPr>
        </p:nvGraphicFramePr>
        <p:xfrm>
          <a:off x="1020398" y="1752600"/>
          <a:ext cx="6634163" cy="2130935"/>
        </p:xfrm>
        <a:graphic>
          <a:graphicData uri="http://schemas.openxmlformats.org/drawingml/2006/table">
            <a:tbl>
              <a:tblPr firstRow="1" firstCol="1" bandRow="1">
                <a:tableStyleId>{00A15C55-8517-42AA-B614-E9B94910E393}</a:tableStyleId>
              </a:tblPr>
              <a:tblGrid>
                <a:gridCol w="3660228"/>
                <a:gridCol w="653612"/>
                <a:gridCol w="522890"/>
                <a:gridCol w="588251"/>
                <a:gridCol w="653612"/>
                <a:gridCol w="555570"/>
              </a:tblGrid>
              <a:tr h="485015">
                <a:tc>
                  <a:txBody>
                    <a:bodyPr/>
                    <a:lstStyle/>
                    <a:p>
                      <a:pPr marL="0" marR="0" algn="ctr">
                        <a:lnSpc>
                          <a:spcPct val="150000"/>
                        </a:lnSpc>
                        <a:spcBef>
                          <a:spcPts val="0"/>
                        </a:spcBef>
                        <a:spcAft>
                          <a:spcPts val="0"/>
                        </a:spcAft>
                      </a:pPr>
                      <a:r>
                        <a:rPr lang="en-US" sz="1200" dirty="0">
                          <a:effectLst/>
                        </a:rPr>
                        <a:t>Rankings</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2014</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2013</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2012</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2011</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2010</a:t>
                      </a:r>
                      <a:endParaRPr lang="en-US" sz="1100">
                        <a:effectLst/>
                        <a:latin typeface="Calibri"/>
                        <a:ea typeface="Calibri"/>
                        <a:cs typeface="Times New Roman"/>
                      </a:endParaRPr>
                    </a:p>
                  </a:txBody>
                  <a:tcPr marL="68580" marR="68580" marT="0" marB="0"/>
                </a:tc>
              </a:tr>
              <a:tr h="485015">
                <a:tc>
                  <a:txBody>
                    <a:bodyPr/>
                    <a:lstStyle/>
                    <a:p>
                      <a:pPr marL="0" marR="0" algn="just">
                        <a:lnSpc>
                          <a:spcPct val="150000"/>
                        </a:lnSpc>
                        <a:spcBef>
                          <a:spcPts val="0"/>
                        </a:spcBef>
                        <a:spcAft>
                          <a:spcPts val="0"/>
                        </a:spcAft>
                      </a:pPr>
                      <a:r>
                        <a:rPr lang="en-US" sz="1200">
                          <a:effectLst/>
                        </a:rPr>
                        <a:t>Financial Times Master in Management Rankings</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16</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18</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10</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7</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8</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r>
              <a:tr h="228714">
                <a:tc>
                  <a:txBody>
                    <a:bodyPr/>
                    <a:lstStyle/>
                    <a:p>
                      <a:pPr marL="0" marR="0" algn="just">
                        <a:lnSpc>
                          <a:spcPct val="150000"/>
                        </a:lnSpc>
                        <a:spcBef>
                          <a:spcPts val="0"/>
                        </a:spcBef>
                        <a:spcAft>
                          <a:spcPts val="0"/>
                        </a:spcAft>
                      </a:pPr>
                      <a:r>
                        <a:rPr lang="en-US" sz="1200">
                          <a:effectLst/>
                        </a:rPr>
                        <a:t>Financial Times Global MBA Rankings</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30</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26</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11</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11</a:t>
                      </a:r>
                      <a:r>
                        <a:rPr lang="en-US" sz="12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a:t>
                      </a:r>
                      <a:endParaRPr lang="en-US" sz="1100">
                        <a:effectLst/>
                        <a:latin typeface="Calibri"/>
                        <a:ea typeface="Calibri"/>
                        <a:cs typeface="Times New Roman"/>
                      </a:endParaRPr>
                    </a:p>
                  </a:txBody>
                  <a:tcPr marL="68580" marR="68580" marT="0" marB="0"/>
                </a:tc>
              </a:tr>
              <a:tr h="228714">
                <a:tc>
                  <a:txBody>
                    <a:bodyPr/>
                    <a:lstStyle/>
                    <a:p>
                      <a:pPr marL="0" marR="0" algn="just">
                        <a:lnSpc>
                          <a:spcPct val="150000"/>
                        </a:lnSpc>
                        <a:spcBef>
                          <a:spcPts val="0"/>
                        </a:spcBef>
                        <a:spcAft>
                          <a:spcPts val="0"/>
                        </a:spcAft>
                      </a:pPr>
                      <a:r>
                        <a:rPr lang="en-US" sz="1200">
                          <a:effectLst/>
                        </a:rPr>
                        <a:t>The Economist full time MBA Rankings</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48</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39</a:t>
                      </a:r>
                      <a:r>
                        <a:rPr lang="en-US" sz="1200" baseline="30000">
                          <a:effectLst/>
                        </a:rPr>
                        <a:t>th</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56</a:t>
                      </a:r>
                      <a:r>
                        <a:rPr lang="en-US" sz="12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78</a:t>
                      </a:r>
                      <a:r>
                        <a:rPr lang="en-US" sz="1200" baseline="30000">
                          <a:effectLst/>
                        </a:rPr>
                        <a:t>th</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85</a:t>
                      </a:r>
                      <a:r>
                        <a:rPr lang="en-US" sz="1200" baseline="30000">
                          <a:effectLst/>
                        </a:rPr>
                        <a:t>th</a:t>
                      </a:r>
                      <a:endParaRPr lang="en-US" sz="1100">
                        <a:effectLst/>
                        <a:latin typeface="Calibri"/>
                        <a:ea typeface="Calibri"/>
                        <a:cs typeface="Times New Roman"/>
                      </a:endParaRPr>
                    </a:p>
                  </a:txBody>
                  <a:tcPr marL="68580" marR="68580" marT="0" marB="0"/>
                </a:tc>
              </a:tr>
              <a:tr h="485015">
                <a:tc>
                  <a:txBody>
                    <a:bodyPr/>
                    <a:lstStyle/>
                    <a:p>
                      <a:pPr marL="0" marR="0" algn="just">
                        <a:lnSpc>
                          <a:spcPct val="150000"/>
                        </a:lnSpc>
                        <a:spcBef>
                          <a:spcPts val="0"/>
                        </a:spcBef>
                        <a:spcAft>
                          <a:spcPts val="0"/>
                        </a:spcAft>
                      </a:pPr>
                      <a:r>
                        <a:rPr lang="en-US" sz="1200" dirty="0" err="1">
                          <a:effectLst/>
                        </a:rPr>
                        <a:t>Eduniversal</a:t>
                      </a:r>
                      <a:r>
                        <a:rPr lang="en-US" sz="1200" dirty="0">
                          <a:effectLst/>
                        </a:rPr>
                        <a:t> Best Master’s Ranking in Agribusiness/Food Industry Management</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2</a:t>
                      </a:r>
                      <a:r>
                        <a:rPr lang="en-US" sz="1200" baseline="30000">
                          <a:effectLst/>
                        </a:rPr>
                        <a:t>nd</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r>
                        <a:rPr lang="en-US" sz="1200">
                          <a:effectLst/>
                        </a:rPr>
                        <a:t> </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a:effectLst/>
                        </a:rPr>
                        <a:t>1</a:t>
                      </a:r>
                      <a:r>
                        <a:rPr lang="en-US" sz="1200" baseline="30000">
                          <a:effectLst/>
                        </a:rPr>
                        <a:t>st</a:t>
                      </a:r>
                      <a:endParaRPr lang="en-US" sz="110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200" dirty="0">
                          <a:effectLst/>
                        </a:rPr>
                        <a:t>-</a:t>
                      </a:r>
                      <a:endParaRPr lang="en-US" sz="1100" dirty="0">
                        <a:effectLst/>
                        <a:latin typeface="Calibri"/>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2"/>
          </p:nvPr>
        </p:nvSpPr>
        <p:spPr/>
        <p:txBody>
          <a:bodyPr/>
          <a:lstStyle/>
          <a:p>
            <a:pPr>
              <a:defRPr/>
            </a:pPr>
            <a:fld id="{FFC6777A-5295-4FF6-89A7-D5911E824F49}" type="slidenum">
              <a:rPr lang="en-US" smtClean="0"/>
              <a:pPr>
                <a:defRPr/>
              </a:pPr>
              <a:t>19</a:t>
            </a:fld>
            <a:endParaRPr lang="en-US"/>
          </a:p>
        </p:txBody>
      </p:sp>
      <p:sp>
        <p:nvSpPr>
          <p:cNvPr id="15" name="TextBox 14"/>
          <p:cNvSpPr txBox="1"/>
          <p:nvPr/>
        </p:nvSpPr>
        <p:spPr>
          <a:xfrm>
            <a:off x="6477000" y="6313646"/>
            <a:ext cx="1143000" cy="369332"/>
          </a:xfrm>
          <a:prstGeom prst="rect">
            <a:avLst/>
          </a:prstGeom>
          <a:noFill/>
        </p:spPr>
        <p:txBody>
          <a:bodyPr wrap="square" rtlCol="0">
            <a:spAutoFit/>
          </a:bodyPr>
          <a:lstStyle/>
          <a:p>
            <a:r>
              <a:rPr lang="en-US" dirty="0" smtClean="0"/>
              <a:t>Cont..</a:t>
            </a:r>
            <a:endParaRPr lang="en-US" dirty="0"/>
          </a:p>
        </p:txBody>
      </p:sp>
      <p:sp>
        <p:nvSpPr>
          <p:cNvPr id="16" name="TextBox 15"/>
          <p:cNvSpPr txBox="1"/>
          <p:nvPr/>
        </p:nvSpPr>
        <p:spPr>
          <a:xfrm>
            <a:off x="858187" y="164068"/>
            <a:ext cx="1143000" cy="369332"/>
          </a:xfrm>
          <a:prstGeom prst="rect">
            <a:avLst/>
          </a:prstGeom>
          <a:noFill/>
        </p:spPr>
        <p:txBody>
          <a:bodyPr wrap="square" rtlCol="0">
            <a:spAutoFit/>
          </a:bodyPr>
          <a:lstStyle/>
          <a:p>
            <a:r>
              <a:rPr lang="en-US" dirty="0" smtClean="0"/>
              <a:t>Cont..</a:t>
            </a:r>
            <a:endParaRPr lang="en-US" dirty="0"/>
          </a:p>
        </p:txBody>
      </p:sp>
    </p:spTree>
    <p:extLst>
      <p:ext uri="{BB962C8B-B14F-4D97-AF65-F5344CB8AC3E}">
        <p14:creationId xmlns:p14="http://schemas.microsoft.com/office/powerpoint/2010/main" val="359093866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2"/>
          <p:cNvSpPr txBox="1">
            <a:spLocks noGrp="1" noChangeArrowheads="1"/>
          </p:cNvSpPr>
          <p:nvPr/>
        </p:nvSpPr>
        <p:spPr bwMode="auto">
          <a:xfrm>
            <a:off x="3124200" y="6248400"/>
            <a:ext cx="2895600" cy="457200"/>
          </a:xfrm>
          <a:prstGeom prst="rect">
            <a:avLst/>
          </a:prstGeom>
          <a:noFill/>
          <a:ln>
            <a:miter lim="800000"/>
            <a:headEnd/>
            <a:tailEnd/>
          </a:ln>
        </p:spPr>
        <p:txBody>
          <a:bodyPr/>
          <a:lstStyle/>
          <a:p>
            <a:pPr algn="ctr">
              <a:defRPr/>
            </a:pPr>
            <a:endParaRPr lang="en-US" sz="1000" dirty="0">
              <a:effectLst>
                <a:outerShdw blurRad="38100" dist="38100" dir="2700000" algn="tl">
                  <a:srgbClr val="000000"/>
                </a:outerShdw>
              </a:effectLst>
            </a:endParaRPr>
          </a:p>
        </p:txBody>
      </p:sp>
      <p:sp>
        <p:nvSpPr>
          <p:cNvPr id="3075"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3076" name="Rectangle 2"/>
          <p:cNvSpPr>
            <a:spLocks noChangeArrowheads="1"/>
          </p:cNvSpPr>
          <p:nvPr/>
        </p:nvSpPr>
        <p:spPr bwMode="auto">
          <a:xfrm>
            <a:off x="762000" y="914400"/>
            <a:ext cx="6858000" cy="470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eaLnBrk="0" hangingPunct="0"/>
            <a:endParaRPr lang="en-US" sz="2000" b="1" dirty="0">
              <a:solidFill>
                <a:srgbClr val="003300"/>
              </a:solidFill>
              <a:latin typeface="Arial" charset="0"/>
            </a:endParaRPr>
          </a:p>
          <a:p>
            <a:pPr marL="342900" indent="-342900" eaLnBrk="0" hangingPunct="0"/>
            <a:r>
              <a:rPr lang="en-US" sz="2800" b="1" u="sng" dirty="0">
                <a:solidFill>
                  <a:srgbClr val="FF3300"/>
                </a:solidFill>
                <a:ea typeface="Verdana" pitchFamily="34" charset="0"/>
                <a:cs typeface="Verdana" pitchFamily="34" charset="0"/>
              </a:rPr>
              <a:t>Outline of the </a:t>
            </a:r>
            <a:r>
              <a:rPr lang="en-US" sz="2800" b="1" u="sng" dirty="0" smtClean="0">
                <a:solidFill>
                  <a:srgbClr val="FF3300"/>
                </a:solidFill>
                <a:ea typeface="Verdana" pitchFamily="34" charset="0"/>
                <a:cs typeface="Verdana" pitchFamily="34" charset="0"/>
              </a:rPr>
              <a:t>presentation</a:t>
            </a:r>
            <a:r>
              <a:rPr lang="en-US" sz="2800" b="1" dirty="0" smtClean="0">
                <a:solidFill>
                  <a:srgbClr val="003300"/>
                </a:solidFill>
                <a:ea typeface="Verdana" pitchFamily="34" charset="0"/>
                <a:cs typeface="Verdana" pitchFamily="34" charset="0"/>
              </a:rPr>
              <a:t> </a:t>
            </a:r>
          </a:p>
          <a:p>
            <a:pPr marL="342900" indent="-342900" eaLnBrk="0" hangingPunct="0"/>
            <a:endParaRPr lang="en-US" sz="2800" b="1" dirty="0" smtClean="0">
              <a:solidFill>
                <a:srgbClr val="003300"/>
              </a:solidFill>
              <a:latin typeface="Arial" charset="0"/>
            </a:endParaRPr>
          </a:p>
          <a:p>
            <a:pPr marL="514350" indent="-514350">
              <a:buFont typeface="+mj-lt"/>
              <a:buAutoNum type="arabicPeriod"/>
            </a:pPr>
            <a:r>
              <a:rPr lang="en-US" sz="2800" b="1" dirty="0" smtClean="0"/>
              <a:t>Introduction</a:t>
            </a:r>
          </a:p>
          <a:p>
            <a:pPr marL="514350" indent="-514350">
              <a:buFont typeface="+mj-lt"/>
              <a:buAutoNum type="arabicPeriod"/>
            </a:pPr>
            <a:r>
              <a:rPr lang="en-US" sz="2800" b="1" dirty="0" smtClean="0"/>
              <a:t>Literature Review</a:t>
            </a:r>
          </a:p>
          <a:p>
            <a:pPr marL="514350" indent="-514350">
              <a:buFont typeface="+mj-lt"/>
              <a:buAutoNum type="arabicPeriod"/>
            </a:pPr>
            <a:r>
              <a:rPr lang="en-US" sz="2800" b="1" dirty="0" smtClean="0"/>
              <a:t>Research Methodology</a:t>
            </a:r>
          </a:p>
          <a:p>
            <a:pPr marL="514350" indent="-514350">
              <a:buFont typeface="+mj-lt"/>
              <a:buAutoNum type="arabicPeriod"/>
            </a:pPr>
            <a:r>
              <a:rPr lang="en-US" sz="2800" b="1" dirty="0" smtClean="0"/>
              <a:t>IIM Ahmedabad-A Profile</a:t>
            </a:r>
          </a:p>
          <a:p>
            <a:pPr marL="514350" indent="-514350">
              <a:buFont typeface="+mj-lt"/>
              <a:buAutoNum type="arabicPeriod"/>
            </a:pPr>
            <a:r>
              <a:rPr lang="en-US" sz="2800" b="1" dirty="0" smtClean="0"/>
              <a:t>Curriculum Development at IIM Ahmedabad</a:t>
            </a:r>
          </a:p>
          <a:p>
            <a:pPr eaLnBrk="0" hangingPunct="0"/>
            <a:r>
              <a:rPr lang="en-US" sz="2800" b="1" dirty="0" smtClean="0">
                <a:ea typeface="Verdana" pitchFamily="34" charset="0"/>
                <a:cs typeface="Verdana" pitchFamily="34" charset="0"/>
              </a:rPr>
              <a:t>6. Concluding Remarks</a:t>
            </a:r>
          </a:p>
          <a:p>
            <a:pPr eaLnBrk="0" hangingPunct="0"/>
            <a:r>
              <a:rPr lang="en-US" sz="2800" b="1" dirty="0" smtClean="0">
                <a:ea typeface="Verdana" pitchFamily="34" charset="0"/>
                <a:cs typeface="Verdana" pitchFamily="34" charset="0"/>
              </a:rPr>
              <a:t>7. Q&amp;A</a:t>
            </a:r>
            <a:endParaRPr lang="en-US" sz="2800" b="1" dirty="0">
              <a:ea typeface="Verdana" pitchFamily="34" charset="0"/>
              <a:cs typeface="Verdana" pitchFamily="34" charset="0"/>
            </a:endParaRPr>
          </a:p>
        </p:txBody>
      </p:sp>
      <p:sp>
        <p:nvSpPr>
          <p:cNvPr id="7" name="Rectangle 6"/>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38900" y="381000"/>
            <a:ext cx="1981200" cy="198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2295" name="TextBox 1"/>
          <p:cNvSpPr txBox="1">
            <a:spLocks noChangeArrowheads="1"/>
          </p:cNvSpPr>
          <p:nvPr/>
        </p:nvSpPr>
        <p:spPr bwMode="auto">
          <a:xfrm>
            <a:off x="838200" y="533400"/>
            <a:ext cx="594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rPr>
              <a:t>IIM Ahmedabad’s Profile</a:t>
            </a:r>
            <a:endParaRPr lang="en-US" sz="2400" b="1" dirty="0">
              <a:solidFill>
                <a:srgbClr val="FF0000"/>
              </a:solidFill>
            </a:endParaRPr>
          </a:p>
        </p:txBody>
      </p:sp>
      <p:sp>
        <p:nvSpPr>
          <p:cNvPr id="12296" name="Rectangle 2"/>
          <p:cNvSpPr>
            <a:spLocks noChangeArrowheads="1"/>
          </p:cNvSpPr>
          <p:nvPr/>
        </p:nvSpPr>
        <p:spPr bwMode="auto">
          <a:xfrm>
            <a:off x="863600" y="1011796"/>
            <a:ext cx="698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itchFamily="34" charset="0"/>
              <a:buChar char="•"/>
            </a:pPr>
            <a:endParaRPr lang="en-US" dirty="0" smtClean="0"/>
          </a:p>
          <a:p>
            <a:pPr marL="285750" indent="-285750">
              <a:buFont typeface="Arial" pitchFamily="34" charset="0"/>
              <a:buChar char="•"/>
            </a:pPr>
            <a:endParaRPr lang="en-US"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TextBox 2"/>
          <p:cNvSpPr txBox="1"/>
          <p:nvPr/>
        </p:nvSpPr>
        <p:spPr>
          <a:xfrm>
            <a:off x="888857" y="1133356"/>
            <a:ext cx="7620000" cy="5262979"/>
          </a:xfrm>
          <a:prstGeom prst="rect">
            <a:avLst/>
          </a:prstGeom>
          <a:noFill/>
        </p:spPr>
        <p:txBody>
          <a:bodyPr wrap="square" rtlCol="0">
            <a:spAutoFit/>
          </a:bodyPr>
          <a:lstStyle/>
          <a:p>
            <a:pPr>
              <a:lnSpc>
                <a:spcPct val="150000"/>
              </a:lnSpc>
            </a:pPr>
            <a:r>
              <a:rPr lang="en-US" sz="2400" b="1" dirty="0" smtClean="0"/>
              <a:t>Academic Areas</a:t>
            </a:r>
          </a:p>
          <a:p>
            <a:pPr lvl="1">
              <a:lnSpc>
                <a:spcPct val="150000"/>
              </a:lnSpc>
            </a:pPr>
            <a:r>
              <a:rPr lang="en-US" sz="2000" dirty="0" smtClean="0"/>
              <a:t>Business Policy</a:t>
            </a:r>
          </a:p>
          <a:p>
            <a:pPr lvl="1">
              <a:lnSpc>
                <a:spcPct val="150000"/>
              </a:lnSpc>
            </a:pPr>
            <a:r>
              <a:rPr lang="en-US" sz="2000" dirty="0" smtClean="0"/>
              <a:t>Communication</a:t>
            </a:r>
          </a:p>
          <a:p>
            <a:pPr lvl="1">
              <a:lnSpc>
                <a:spcPct val="150000"/>
              </a:lnSpc>
            </a:pPr>
            <a:r>
              <a:rPr lang="en-US" sz="2000" dirty="0" smtClean="0"/>
              <a:t>Economics</a:t>
            </a:r>
          </a:p>
          <a:p>
            <a:pPr lvl="1">
              <a:lnSpc>
                <a:spcPct val="150000"/>
              </a:lnSpc>
            </a:pPr>
            <a:r>
              <a:rPr lang="en-US" sz="2000" dirty="0" smtClean="0"/>
              <a:t>Finance &amp; Accounting</a:t>
            </a:r>
          </a:p>
          <a:p>
            <a:pPr lvl="1">
              <a:lnSpc>
                <a:spcPct val="150000"/>
              </a:lnSpc>
            </a:pPr>
            <a:r>
              <a:rPr lang="en-US" sz="2000" dirty="0" smtClean="0"/>
              <a:t>Information Systems</a:t>
            </a:r>
          </a:p>
          <a:p>
            <a:pPr lvl="1">
              <a:lnSpc>
                <a:spcPct val="150000"/>
              </a:lnSpc>
            </a:pPr>
            <a:r>
              <a:rPr lang="en-US" sz="2000" dirty="0" smtClean="0"/>
              <a:t>Marketing </a:t>
            </a:r>
          </a:p>
          <a:p>
            <a:pPr lvl="1">
              <a:lnSpc>
                <a:spcPct val="150000"/>
              </a:lnSpc>
            </a:pPr>
            <a:r>
              <a:rPr lang="en-US" sz="2000" dirty="0" smtClean="0"/>
              <a:t>Organizational </a:t>
            </a:r>
            <a:r>
              <a:rPr lang="en-US" sz="2000" dirty="0" err="1" smtClean="0"/>
              <a:t>Behaviour</a:t>
            </a:r>
            <a:endParaRPr lang="en-US" sz="2000" dirty="0" smtClean="0"/>
          </a:p>
          <a:p>
            <a:pPr lvl="1">
              <a:lnSpc>
                <a:spcPct val="150000"/>
              </a:lnSpc>
            </a:pPr>
            <a:r>
              <a:rPr lang="en-US" sz="2000" dirty="0" smtClean="0"/>
              <a:t>Personnel &amp; Industrial Relations</a:t>
            </a:r>
          </a:p>
          <a:p>
            <a:pPr lvl="1">
              <a:lnSpc>
                <a:spcPct val="150000"/>
              </a:lnSpc>
            </a:pPr>
            <a:r>
              <a:rPr lang="en-US" sz="2000" dirty="0" smtClean="0"/>
              <a:t>Production and Quantitative Methods</a:t>
            </a:r>
          </a:p>
          <a:p>
            <a:pPr lvl="1">
              <a:lnSpc>
                <a:spcPct val="150000"/>
              </a:lnSpc>
            </a:pPr>
            <a:r>
              <a:rPr lang="en-US" sz="2000" dirty="0" smtClean="0"/>
              <a:t>Public System Group</a:t>
            </a:r>
          </a:p>
        </p:txBody>
      </p:sp>
      <p:pic>
        <p:nvPicPr>
          <p:cNvPr id="12"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6553200" y="6360904"/>
            <a:ext cx="10668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FFC6777A-5295-4FF6-89A7-D5911E824F49}" type="slidenum">
              <a:rPr lang="en-US" smtClean="0"/>
              <a:pPr>
                <a:defRPr/>
              </a:pPr>
              <a:t>20</a:t>
            </a:fld>
            <a:endParaRPr lang="en-US"/>
          </a:p>
        </p:txBody>
      </p:sp>
      <p:sp>
        <p:nvSpPr>
          <p:cNvPr id="14" name="TextBox 13"/>
          <p:cNvSpPr txBox="1"/>
          <p:nvPr/>
        </p:nvSpPr>
        <p:spPr>
          <a:xfrm>
            <a:off x="858187" y="164068"/>
            <a:ext cx="1143000" cy="369332"/>
          </a:xfrm>
          <a:prstGeom prst="rect">
            <a:avLst/>
          </a:prstGeom>
          <a:noFill/>
        </p:spPr>
        <p:txBody>
          <a:bodyPr wrap="square" rtlCol="0">
            <a:spAutoFit/>
          </a:bodyPr>
          <a:lstStyle/>
          <a:p>
            <a:r>
              <a:rPr lang="en-US" dirty="0" smtClean="0"/>
              <a:t>Cont..</a:t>
            </a:r>
            <a:endParaRPr lang="en-US" dirty="0"/>
          </a:p>
        </p:txBody>
      </p:sp>
    </p:spTree>
    <p:extLst>
      <p:ext uri="{BB962C8B-B14F-4D97-AF65-F5344CB8AC3E}">
        <p14:creationId xmlns:p14="http://schemas.microsoft.com/office/powerpoint/2010/main" val="288216989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2295" name="TextBox 1"/>
          <p:cNvSpPr txBox="1">
            <a:spLocks noChangeArrowheads="1"/>
          </p:cNvSpPr>
          <p:nvPr/>
        </p:nvSpPr>
        <p:spPr bwMode="auto">
          <a:xfrm>
            <a:off x="878590" y="758135"/>
            <a:ext cx="5943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rPr>
              <a:t>IIM Ahmedabad’s Profile</a:t>
            </a:r>
            <a:endParaRPr lang="en-US" sz="2400" b="1" dirty="0">
              <a:solidFill>
                <a:srgbClr val="FF0000"/>
              </a:solidFill>
            </a:endParaRPr>
          </a:p>
        </p:txBody>
      </p:sp>
      <p:sp>
        <p:nvSpPr>
          <p:cNvPr id="12296" name="Rectangle 2"/>
          <p:cNvSpPr>
            <a:spLocks noChangeArrowheads="1"/>
          </p:cNvSpPr>
          <p:nvPr/>
        </p:nvSpPr>
        <p:spPr bwMode="auto">
          <a:xfrm>
            <a:off x="863600" y="1011796"/>
            <a:ext cx="6985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buFont typeface="Arial" pitchFamily="34" charset="0"/>
              <a:buChar char="•"/>
            </a:pPr>
            <a:endParaRPr lang="en-US" dirty="0" smtClean="0"/>
          </a:p>
          <a:p>
            <a:pPr marL="285750" indent="-285750">
              <a:buFont typeface="Arial" pitchFamily="34" charset="0"/>
              <a:buChar char="•"/>
            </a:pPr>
            <a:endParaRPr lang="en-US"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 name="TextBox 3"/>
          <p:cNvSpPr txBox="1"/>
          <p:nvPr/>
        </p:nvSpPr>
        <p:spPr>
          <a:xfrm>
            <a:off x="863600" y="1251813"/>
            <a:ext cx="7747000" cy="5109091"/>
          </a:xfrm>
          <a:prstGeom prst="rect">
            <a:avLst/>
          </a:prstGeom>
          <a:noFill/>
        </p:spPr>
        <p:txBody>
          <a:bodyPr wrap="square" rtlCol="0">
            <a:spAutoFit/>
          </a:bodyPr>
          <a:lstStyle/>
          <a:p>
            <a:r>
              <a:rPr lang="en-US" sz="2200" b="1" dirty="0"/>
              <a:t>Research </a:t>
            </a:r>
            <a:r>
              <a:rPr lang="en-US" sz="2200" b="1" dirty="0" smtClean="0"/>
              <a:t>Centres</a:t>
            </a:r>
          </a:p>
          <a:p>
            <a:endParaRPr lang="en-US" sz="2200" dirty="0"/>
          </a:p>
          <a:p>
            <a:pPr marL="742950" lvl="1" indent="-285750">
              <a:buFont typeface="Arial" pitchFamily="34" charset="0"/>
              <a:buChar char="•"/>
            </a:pPr>
            <a:r>
              <a:rPr lang="en-US" sz="2000" dirty="0"/>
              <a:t>Centre for e-Governance (CEG)</a:t>
            </a:r>
          </a:p>
          <a:p>
            <a:pPr marL="742950" lvl="1" indent="-285750">
              <a:buFont typeface="Arial" pitchFamily="34" charset="0"/>
              <a:buChar char="•"/>
            </a:pPr>
            <a:r>
              <a:rPr lang="en-US" sz="2000" dirty="0"/>
              <a:t>Centre for Gender Equity, Diversity and Inclusivity (GEDI)</a:t>
            </a:r>
          </a:p>
          <a:p>
            <a:pPr marL="742950" lvl="1" indent="-285750">
              <a:buFont typeface="Arial" pitchFamily="34" charset="0"/>
              <a:buChar char="•"/>
            </a:pPr>
            <a:r>
              <a:rPr lang="en-US" sz="2000" dirty="0"/>
              <a:t>Centre for Infrastructure Policy and Regulation (CIPR)</a:t>
            </a:r>
          </a:p>
          <a:p>
            <a:pPr marL="742950" lvl="1" indent="-285750">
              <a:buFont typeface="Arial" pitchFamily="34" charset="0"/>
              <a:buChar char="•"/>
            </a:pPr>
            <a:r>
              <a:rPr lang="en-US" sz="2000" dirty="0"/>
              <a:t>Centre for Innovation, Incubation &amp; Entrepreneurship (CIIE)</a:t>
            </a:r>
          </a:p>
          <a:p>
            <a:pPr marL="742950" lvl="1" indent="-285750">
              <a:buFont typeface="Arial" pitchFamily="34" charset="0"/>
              <a:buChar char="•"/>
            </a:pPr>
            <a:r>
              <a:rPr lang="en-US" sz="2000" dirty="0"/>
              <a:t>Centre for Management in Agriculture (CMA)</a:t>
            </a:r>
          </a:p>
          <a:p>
            <a:pPr marL="742950" lvl="1" indent="-285750">
              <a:buFont typeface="Arial" pitchFamily="34" charset="0"/>
              <a:buChar char="•"/>
            </a:pPr>
            <a:r>
              <a:rPr lang="en-US" sz="2000" dirty="0"/>
              <a:t>Centre for Management of Health Services (CMHS)</a:t>
            </a:r>
          </a:p>
          <a:p>
            <a:pPr marL="742950" lvl="1" indent="-285750">
              <a:buFont typeface="Arial" pitchFamily="34" charset="0"/>
              <a:buChar char="•"/>
            </a:pPr>
            <a:r>
              <a:rPr lang="en-US" sz="2000" dirty="0"/>
              <a:t>Centre for Retailing (CFR)</a:t>
            </a:r>
          </a:p>
          <a:p>
            <a:pPr marL="742950" lvl="1" indent="-285750">
              <a:buFont typeface="Arial" pitchFamily="34" charset="0"/>
              <a:buChar char="•"/>
            </a:pPr>
            <a:r>
              <a:rPr lang="en-US" sz="2000" dirty="0"/>
              <a:t>IIMA-Idea Telecom Centre for Excellence (</a:t>
            </a:r>
            <a:r>
              <a:rPr lang="en-US" sz="2000" dirty="0" err="1"/>
              <a:t>IITCoE</a:t>
            </a:r>
            <a:r>
              <a:rPr lang="en-US" sz="2000" dirty="0"/>
              <a:t>)</a:t>
            </a:r>
          </a:p>
          <a:p>
            <a:pPr marL="742950" lvl="1" indent="-285750">
              <a:buFont typeface="Arial" pitchFamily="34" charset="0"/>
              <a:buChar char="•"/>
            </a:pPr>
            <a:r>
              <a:rPr lang="en-US" sz="2000" dirty="0"/>
              <a:t>R J </a:t>
            </a:r>
            <a:r>
              <a:rPr lang="en-US" sz="2000" dirty="0" err="1"/>
              <a:t>Mathai</a:t>
            </a:r>
            <a:r>
              <a:rPr lang="en-US" sz="2000" dirty="0"/>
              <a:t> Centre For Educational Innovation (RJMCEI)</a:t>
            </a:r>
          </a:p>
          <a:p>
            <a:endParaRPr lang="en-US" sz="2200" dirty="0"/>
          </a:p>
        </p:txBody>
      </p:sp>
      <p:pic>
        <p:nvPicPr>
          <p:cNvPr id="8"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1066800" y="183308"/>
            <a:ext cx="10668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21</a:t>
            </a:fld>
            <a:endParaRPr lang="en-US"/>
          </a:p>
        </p:txBody>
      </p:sp>
    </p:spTree>
    <p:extLst>
      <p:ext uri="{BB962C8B-B14F-4D97-AF65-F5344CB8AC3E}">
        <p14:creationId xmlns:p14="http://schemas.microsoft.com/office/powerpoint/2010/main" val="127302440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533400" y="2484328"/>
            <a:ext cx="8043295" cy="1554272"/>
          </a:xfrm>
          <a:prstGeom prst="rect">
            <a:avLst/>
          </a:prstGeom>
          <a:noFill/>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6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Curriculum Development </a:t>
            </a:r>
          </a:p>
          <a:p>
            <a:pPr algn="ctr">
              <a:defRPr/>
            </a:pPr>
            <a:r>
              <a:rPr lang="en-US" sz="35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IIM-A</a:t>
            </a:r>
            <a:endParaRPr lang="en-US" sz="35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22</a:t>
            </a:fld>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4098"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570052" y="2057400"/>
            <a:ext cx="6258561" cy="274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426563" y="885855"/>
            <a:ext cx="6380813" cy="400110"/>
          </a:xfrm>
          <a:prstGeom prst="rect">
            <a:avLst/>
          </a:prstGeom>
        </p:spPr>
        <p:txBody>
          <a:bodyPr wrap="square">
            <a:spAutoFit/>
          </a:bodyPr>
          <a:lstStyle/>
          <a:p>
            <a:pPr algn="ctr"/>
            <a:r>
              <a:rPr lang="en-US" sz="2000" b="1" dirty="0">
                <a:solidFill>
                  <a:srgbClr val="FF0000"/>
                </a:solidFill>
              </a:rPr>
              <a:t>Curriculum Development Process at IIM-A</a:t>
            </a:r>
            <a:endParaRPr lang="en-US" sz="2000" dirty="0">
              <a:solidFill>
                <a:srgbClr val="FF0000"/>
              </a:solidFill>
            </a:endParaRPr>
          </a:p>
        </p:txBody>
      </p:sp>
      <p:sp>
        <p:nvSpPr>
          <p:cNvPr id="3" name="Slide Number Placeholder 2"/>
          <p:cNvSpPr>
            <a:spLocks noGrp="1"/>
          </p:cNvSpPr>
          <p:nvPr>
            <p:ph type="sldNum" sz="quarter" idx="12"/>
          </p:nvPr>
        </p:nvSpPr>
        <p:spPr/>
        <p:txBody>
          <a:bodyPr/>
          <a:lstStyle/>
          <a:p>
            <a:pPr>
              <a:defRPr/>
            </a:pPr>
            <a:fld id="{C53A9509-B4CB-41CB-A7B8-358BA5015E53}" type="slidenum">
              <a:rPr lang="en-US" smtClean="0"/>
              <a:pPr>
                <a:defRPr/>
              </a:pPr>
              <a:t>23</a:t>
            </a:fld>
            <a:endParaRPr lang="en-US"/>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9703" name="Rectangle 1"/>
          <p:cNvSpPr>
            <a:spLocks noChangeArrowheads="1"/>
          </p:cNvSpPr>
          <p:nvPr/>
        </p:nvSpPr>
        <p:spPr bwMode="auto">
          <a:xfrm>
            <a:off x="914400" y="904875"/>
            <a:ext cx="7315200"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b="1" dirty="0"/>
              <a:t>Faculties of different areas at IIM-A striving for updating curriculum for </a:t>
            </a:r>
            <a:r>
              <a:rPr lang="en-US" sz="2000" b="1" dirty="0" smtClean="0"/>
              <a:t>different programmes </a:t>
            </a:r>
            <a:r>
              <a:rPr lang="en-US" sz="2000" b="1" dirty="0"/>
              <a:t>as per the demand and need of the present market. </a:t>
            </a:r>
            <a:endParaRPr lang="en-US" sz="2000" b="1" dirty="0" smtClean="0"/>
          </a:p>
          <a:p>
            <a:pPr algn="just"/>
            <a:endParaRPr lang="en-US" sz="2000" b="1" dirty="0"/>
          </a:p>
          <a:p>
            <a:pPr algn="just"/>
            <a:r>
              <a:rPr lang="en-US" sz="2000" b="1" dirty="0" smtClean="0"/>
              <a:t>Compulsory </a:t>
            </a:r>
            <a:r>
              <a:rPr lang="en-US" sz="2000" b="1" dirty="0"/>
              <a:t>&amp; </a:t>
            </a:r>
            <a:r>
              <a:rPr lang="en-US" sz="2000" b="1" dirty="0" smtClean="0"/>
              <a:t>Electives courses </a:t>
            </a:r>
            <a:r>
              <a:rPr lang="en-US" sz="2000" b="1" dirty="0"/>
              <a:t>are updated keeping pace with the industry/market requirement. </a:t>
            </a:r>
            <a:endParaRPr lang="en-US" sz="2000" b="1" dirty="0" smtClean="0"/>
          </a:p>
          <a:p>
            <a:pPr algn="just"/>
            <a:endParaRPr lang="en-US" sz="2000" b="1" dirty="0"/>
          </a:p>
          <a:p>
            <a:pPr algn="just"/>
            <a:r>
              <a:rPr lang="en-US" sz="2000" b="1" dirty="0" smtClean="0"/>
              <a:t>Faculties from different </a:t>
            </a:r>
            <a:r>
              <a:rPr lang="en-US" sz="2000" b="1" dirty="0"/>
              <a:t>areas develop new elective courses and are offered in particular slot of the </a:t>
            </a:r>
            <a:r>
              <a:rPr lang="en-US" sz="2000" b="1" dirty="0" smtClean="0"/>
              <a:t>academic calendar</a:t>
            </a:r>
            <a:r>
              <a:rPr lang="en-US" sz="2000" b="1" dirty="0"/>
              <a:t>. </a:t>
            </a:r>
            <a:endParaRPr lang="en-US" sz="2000" b="1" dirty="0" smtClean="0"/>
          </a:p>
          <a:p>
            <a:pPr algn="just"/>
            <a:endParaRPr lang="en-US" sz="2000" b="1" dirty="0"/>
          </a:p>
          <a:p>
            <a:pPr algn="just"/>
            <a:r>
              <a:rPr lang="en-US" sz="2000" b="1" dirty="0" smtClean="0"/>
              <a:t>Some </a:t>
            </a:r>
            <a:r>
              <a:rPr lang="en-US" sz="2000" b="1" dirty="0"/>
              <a:t>courses are very popular and get huge responses from students whereas </a:t>
            </a:r>
            <a:r>
              <a:rPr lang="en-US" sz="2000" b="1" dirty="0" smtClean="0"/>
              <a:t>some courses </a:t>
            </a:r>
            <a:r>
              <a:rPr lang="en-US" sz="2000" b="1" dirty="0"/>
              <a:t>fail to attract students because of students’ profile, other existing popular courses</a:t>
            </a:r>
            <a:r>
              <a:rPr lang="en-US" sz="2000" b="1" dirty="0" smtClean="0"/>
              <a:t>, new </a:t>
            </a:r>
            <a:r>
              <a:rPr lang="en-US" sz="2000" b="1" dirty="0"/>
              <a:t>appealing electives, limit of credits etc.</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2"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946879" y="304799"/>
            <a:ext cx="4410182" cy="461665"/>
          </a:xfrm>
          <a:prstGeom prst="rect">
            <a:avLst/>
          </a:prstGeom>
        </p:spPr>
        <p:txBody>
          <a:bodyPr wrap="none">
            <a:spAutoFit/>
          </a:bodyPr>
          <a:lstStyle/>
          <a:p>
            <a:r>
              <a:rPr lang="en-US" sz="2400" b="1" dirty="0" smtClean="0">
                <a:solidFill>
                  <a:srgbClr val="FF0000"/>
                </a:solidFill>
              </a:rPr>
              <a:t>Professor’s Interview :- </a:t>
            </a:r>
            <a:endParaRPr lang="en-US" sz="2400" b="1" dirty="0">
              <a:solidFill>
                <a:srgbClr val="FF0000"/>
              </a:solidFill>
            </a:endParaRPr>
          </a:p>
        </p:txBody>
      </p:sp>
      <p:sp>
        <p:nvSpPr>
          <p:cNvPr id="5" name="Slide Number Placeholder 4"/>
          <p:cNvSpPr>
            <a:spLocks noGrp="1"/>
          </p:cNvSpPr>
          <p:nvPr>
            <p:ph type="sldNum" sz="quarter" idx="12"/>
          </p:nvPr>
        </p:nvSpPr>
        <p:spPr/>
        <p:txBody>
          <a:bodyPr/>
          <a:lstStyle/>
          <a:p>
            <a:pPr>
              <a:defRPr/>
            </a:pPr>
            <a:fld id="{FFC6777A-5295-4FF6-89A7-D5911E824F49}" type="slidenum">
              <a:rPr lang="en-US" smtClean="0"/>
              <a:pPr>
                <a:defRPr/>
              </a:pPr>
              <a:t>24</a:t>
            </a:fld>
            <a:endParaRPr lang="en-US"/>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9703" name="Rectangle 1"/>
          <p:cNvSpPr>
            <a:spLocks noChangeArrowheads="1"/>
          </p:cNvSpPr>
          <p:nvPr/>
        </p:nvSpPr>
        <p:spPr bwMode="auto">
          <a:xfrm>
            <a:off x="914400" y="904875"/>
            <a:ext cx="7315200" cy="1908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a:buFont typeface="Arial" pitchFamily="34" charset="0"/>
              <a:buChar char="•"/>
            </a:pPr>
            <a:r>
              <a:rPr lang="en-US" b="1" dirty="0" smtClean="0"/>
              <a:t>Authors carried out </a:t>
            </a:r>
            <a:r>
              <a:rPr lang="en-US" b="1" dirty="0"/>
              <a:t>a survey on Curriculum Development among the students of IIM-A. </a:t>
            </a:r>
            <a:r>
              <a:rPr lang="en-US" b="1" dirty="0" smtClean="0"/>
              <a:t>Total 120 </a:t>
            </a:r>
            <a:r>
              <a:rPr lang="en-US" b="1" dirty="0"/>
              <a:t>responses </a:t>
            </a:r>
            <a:r>
              <a:rPr lang="en-US" b="1" dirty="0" smtClean="0"/>
              <a:t>received from </a:t>
            </a:r>
            <a:r>
              <a:rPr lang="en-US" b="1" dirty="0"/>
              <a:t>the students (PGP 79%, ABM 13%, and PGPX 8%).  </a:t>
            </a:r>
            <a:endParaRPr lang="en-US" b="1" dirty="0" smtClean="0"/>
          </a:p>
          <a:p>
            <a:pPr marL="285750" indent="-285750">
              <a:buFont typeface="Arial" pitchFamily="34" charset="0"/>
              <a:buChar char="•"/>
            </a:pPr>
            <a:endParaRPr lang="en-US" sz="1000" b="1" dirty="0"/>
          </a:p>
          <a:p>
            <a:pPr marL="285750" indent="-285750">
              <a:buFont typeface="Arial" pitchFamily="34" charset="0"/>
              <a:buChar char="•"/>
            </a:pPr>
            <a:r>
              <a:rPr lang="en-US" b="1" dirty="0"/>
              <a:t>Followings are the </a:t>
            </a:r>
            <a:r>
              <a:rPr lang="en-US" b="1" dirty="0" smtClean="0"/>
              <a:t>results of the survey.</a:t>
            </a:r>
          </a:p>
          <a:p>
            <a:pPr algn="ctr"/>
            <a:endParaRPr lang="en-US" b="1"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5121"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8282" y="3165608"/>
            <a:ext cx="6554813" cy="1406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104900" y="4351889"/>
            <a:ext cx="6934200" cy="646331"/>
          </a:xfrm>
          <a:prstGeom prst="rect">
            <a:avLst/>
          </a:prstGeom>
          <a:noFill/>
        </p:spPr>
        <p:txBody>
          <a:bodyPr wrap="square" rtlCol="0">
            <a:spAutoFit/>
          </a:bodyPr>
          <a:lstStyle/>
          <a:p>
            <a:pPr algn="ctr"/>
            <a:r>
              <a:rPr lang="en-US" b="1" dirty="0"/>
              <a:t>Quality of Courses</a:t>
            </a:r>
            <a:endParaRPr lang="en-US" dirty="0"/>
          </a:p>
          <a:p>
            <a:pPr algn="ctr"/>
            <a:endParaRPr lang="en-US" dirty="0"/>
          </a:p>
        </p:txBody>
      </p:sp>
      <p:sp>
        <p:nvSpPr>
          <p:cNvPr id="4" name="TextBox 3"/>
          <p:cNvSpPr txBox="1"/>
          <p:nvPr/>
        </p:nvSpPr>
        <p:spPr>
          <a:xfrm>
            <a:off x="1452797" y="5788032"/>
            <a:ext cx="3119203" cy="276999"/>
          </a:xfrm>
          <a:prstGeom prst="rect">
            <a:avLst/>
          </a:prstGeom>
          <a:noFill/>
        </p:spPr>
        <p:txBody>
          <a:bodyPr wrap="square" rtlCol="0">
            <a:spAutoFit/>
          </a:bodyPr>
          <a:lstStyle/>
          <a:p>
            <a:r>
              <a:rPr lang="en-US" sz="1200" dirty="0" smtClean="0"/>
              <a:t>All the numbers are in %</a:t>
            </a:r>
            <a:endParaRPr lang="en-US" sz="1200" dirty="0"/>
          </a:p>
        </p:txBody>
      </p:sp>
      <p:pic>
        <p:nvPicPr>
          <p:cNvPr id="12"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04900" y="304800"/>
            <a:ext cx="4992072" cy="461665"/>
          </a:xfrm>
          <a:prstGeom prst="rect">
            <a:avLst/>
          </a:prstGeom>
        </p:spPr>
        <p:txBody>
          <a:bodyPr wrap="none">
            <a:spAutoFit/>
          </a:bodyPr>
          <a:lstStyle/>
          <a:p>
            <a:r>
              <a:rPr lang="en-US" sz="2400" b="1" dirty="0">
                <a:solidFill>
                  <a:srgbClr val="FF0000"/>
                </a:solidFill>
              </a:rPr>
              <a:t>Students’ Survey </a:t>
            </a:r>
            <a:r>
              <a:rPr lang="en-US" sz="2400" b="1" dirty="0" smtClean="0">
                <a:solidFill>
                  <a:srgbClr val="FF0000"/>
                </a:solidFill>
              </a:rPr>
              <a:t>Results :- </a:t>
            </a:r>
            <a:endParaRPr lang="en-US" sz="2400" b="1" dirty="0">
              <a:solidFill>
                <a:srgbClr val="FF0000"/>
              </a:solidFill>
            </a:endParaRPr>
          </a:p>
        </p:txBody>
      </p:sp>
      <p:sp>
        <p:nvSpPr>
          <p:cNvPr id="13" name="TextBox 12"/>
          <p:cNvSpPr txBox="1"/>
          <p:nvPr/>
        </p:nvSpPr>
        <p:spPr>
          <a:xfrm>
            <a:off x="1104900" y="2630269"/>
            <a:ext cx="6934200" cy="646331"/>
          </a:xfrm>
          <a:prstGeom prst="rect">
            <a:avLst/>
          </a:prstGeom>
          <a:noFill/>
        </p:spPr>
        <p:txBody>
          <a:bodyPr wrap="square" rtlCol="0">
            <a:spAutoFit/>
          </a:bodyPr>
          <a:lstStyle/>
          <a:p>
            <a:pPr algn="ctr"/>
            <a:r>
              <a:rPr lang="en-US" b="1" dirty="0" smtClean="0"/>
              <a:t>No. </a:t>
            </a:r>
            <a:r>
              <a:rPr lang="en-US" b="1" dirty="0"/>
              <a:t>of Courses</a:t>
            </a:r>
            <a:endParaRPr lang="en-US" dirty="0"/>
          </a:p>
          <a:p>
            <a:pPr algn="ctr"/>
            <a:endParaRPr lang="en-US" dirty="0"/>
          </a:p>
        </p:txBody>
      </p:sp>
      <p:sp>
        <p:nvSpPr>
          <p:cNvPr id="5" name="Slide Number Placeholder 4"/>
          <p:cNvSpPr>
            <a:spLocks noGrp="1"/>
          </p:cNvSpPr>
          <p:nvPr>
            <p:ph type="sldNum" sz="quarter" idx="12"/>
          </p:nvPr>
        </p:nvSpPr>
        <p:spPr/>
        <p:txBody>
          <a:bodyPr/>
          <a:lstStyle/>
          <a:p>
            <a:pPr>
              <a:defRPr/>
            </a:pPr>
            <a:fld id="{FFC6777A-5295-4FF6-89A7-D5911E824F49}" type="slidenum">
              <a:rPr lang="en-US" smtClean="0"/>
              <a:pPr>
                <a:defRPr/>
              </a:pPr>
              <a:t>25</a:t>
            </a:fld>
            <a:endParaRPr lang="en-US"/>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95400" y="4675054"/>
            <a:ext cx="624840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46168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anim calcmode="lin" valueType="num">
                                      <p:cBhvr>
                                        <p:cTn id="8" dur="1000" fill="hold"/>
                                        <p:tgtEl>
                                          <p:spTgt spid="13"/>
                                        </p:tgtEl>
                                        <p:attrNameLst>
                                          <p:attrName>ppt_x</p:attrName>
                                        </p:attrNameLst>
                                      </p:cBhvr>
                                      <p:tavLst>
                                        <p:tav tm="0">
                                          <p:val>
                                            <p:strVal val="#ppt_x"/>
                                          </p:val>
                                        </p:tav>
                                        <p:tav tm="100000">
                                          <p:val>
                                            <p:strVal val="#ppt_x"/>
                                          </p:val>
                                        </p:tav>
                                      </p:tavLst>
                                    </p:anim>
                                    <p:anim calcmode="lin" valueType="num">
                                      <p:cBhvr>
                                        <p:cTn id="9" dur="1000" fill="hold"/>
                                        <p:tgtEl>
                                          <p:spTgt spid="1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121"/>
                                        </p:tgtEl>
                                        <p:attrNameLst>
                                          <p:attrName>style.visibility</p:attrName>
                                        </p:attrNameLst>
                                      </p:cBhvr>
                                      <p:to>
                                        <p:strVal val="visible"/>
                                      </p:to>
                                    </p:set>
                                    <p:animEffect transition="in" filter="fade">
                                      <p:cBhvr>
                                        <p:cTn id="12" dur="1000"/>
                                        <p:tgtEl>
                                          <p:spTgt spid="5121"/>
                                        </p:tgtEl>
                                      </p:cBhvr>
                                    </p:animEffect>
                                    <p:anim calcmode="lin" valueType="num">
                                      <p:cBhvr>
                                        <p:cTn id="13" dur="1000" fill="hold"/>
                                        <p:tgtEl>
                                          <p:spTgt spid="5121"/>
                                        </p:tgtEl>
                                        <p:attrNameLst>
                                          <p:attrName>ppt_x</p:attrName>
                                        </p:attrNameLst>
                                      </p:cBhvr>
                                      <p:tavLst>
                                        <p:tav tm="0">
                                          <p:val>
                                            <p:strVal val="#ppt_x"/>
                                          </p:val>
                                        </p:tav>
                                        <p:tav tm="100000">
                                          <p:val>
                                            <p:strVal val="#ppt_x"/>
                                          </p:val>
                                        </p:tav>
                                      </p:tavLst>
                                    </p:anim>
                                    <p:anim calcmode="lin" valueType="num">
                                      <p:cBhvr>
                                        <p:cTn id="14" dur="1000" fill="hold"/>
                                        <p:tgtEl>
                                          <p:spTgt spid="512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1000"/>
                                        <p:tgtEl>
                                          <p:spTgt spid="4"/>
                                        </p:tgtEl>
                                      </p:cBhvr>
                                    </p:animEffect>
                                    <p:anim calcmode="lin" valueType="num">
                                      <p:cBhvr>
                                        <p:cTn id="23" dur="1000" fill="hold"/>
                                        <p:tgtEl>
                                          <p:spTgt spid="4"/>
                                        </p:tgtEl>
                                        <p:attrNameLst>
                                          <p:attrName>ppt_x</p:attrName>
                                        </p:attrNameLst>
                                      </p:cBhvr>
                                      <p:tavLst>
                                        <p:tav tm="0">
                                          <p:val>
                                            <p:strVal val="#ppt_x"/>
                                          </p:val>
                                        </p:tav>
                                        <p:tav tm="100000">
                                          <p:val>
                                            <p:strVal val="#ppt_x"/>
                                          </p:val>
                                        </p:tav>
                                      </p:tavLst>
                                    </p:anim>
                                    <p:anim calcmode="lin" valueType="num">
                                      <p:cBhvr>
                                        <p:cTn id="2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1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1002186" y="1233179"/>
            <a:ext cx="7376065" cy="4708981"/>
          </a:xfrm>
          <a:prstGeom prst="rect">
            <a:avLst/>
          </a:prstGeom>
          <a:noFill/>
        </p:spPr>
        <p:txBody>
          <a:bodyPr wrap="square" rtlCol="0">
            <a:spAutoFit/>
          </a:bodyPr>
          <a:lstStyle/>
          <a:p>
            <a:pPr marL="342900" indent="-342900" algn="just">
              <a:buFontTx/>
              <a:buChar char="-"/>
            </a:pPr>
            <a:r>
              <a:rPr lang="en-US" sz="2000" b="1" dirty="0" smtClean="0"/>
              <a:t>Too </a:t>
            </a:r>
            <a:r>
              <a:rPr lang="en-US" sz="2000" b="1" dirty="0"/>
              <a:t>many compulsory courses, they should be more flexibility as people with </a:t>
            </a:r>
            <a:r>
              <a:rPr lang="en-US" sz="2000" b="1" dirty="0" smtClean="0"/>
              <a:t>a background </a:t>
            </a:r>
            <a:r>
              <a:rPr lang="en-US" sz="2000" b="1" dirty="0"/>
              <a:t>in a particular area waste time and energy by attending classes </a:t>
            </a:r>
            <a:r>
              <a:rPr lang="en-US" sz="2000" b="1" dirty="0" smtClean="0"/>
              <a:t>.</a:t>
            </a:r>
          </a:p>
          <a:p>
            <a:pPr marL="342900" indent="-342900" algn="just">
              <a:buFontTx/>
              <a:buChar char="-"/>
            </a:pPr>
            <a:endParaRPr lang="en-US" sz="2000" b="1" dirty="0" smtClean="0"/>
          </a:p>
          <a:p>
            <a:pPr marL="342900" indent="-342900" algn="just">
              <a:buFontTx/>
              <a:buChar char="-"/>
            </a:pPr>
            <a:r>
              <a:rPr lang="en-US" sz="2000" b="1" dirty="0" smtClean="0"/>
              <a:t>Include </a:t>
            </a:r>
            <a:r>
              <a:rPr lang="en-US" sz="2000" b="1" dirty="0"/>
              <a:t>more modern content</a:t>
            </a:r>
            <a:r>
              <a:rPr lang="en-US" sz="2000" b="1" dirty="0" smtClean="0"/>
              <a:t>.</a:t>
            </a:r>
          </a:p>
          <a:p>
            <a:pPr algn="just"/>
            <a:endParaRPr lang="en-US" sz="2000" b="1" dirty="0" smtClean="0"/>
          </a:p>
          <a:p>
            <a:pPr marL="342900" indent="-342900" algn="just">
              <a:buFontTx/>
              <a:buChar char="-"/>
            </a:pPr>
            <a:r>
              <a:rPr lang="en-US" sz="2000" b="1" dirty="0" smtClean="0"/>
              <a:t>Courses </a:t>
            </a:r>
            <a:r>
              <a:rPr lang="en-US" sz="2000" b="1" dirty="0"/>
              <a:t>should focus on theory as well as cases and not just cases</a:t>
            </a:r>
            <a:r>
              <a:rPr lang="en-US" sz="2000" b="1" dirty="0" smtClean="0"/>
              <a:t>.</a:t>
            </a:r>
          </a:p>
          <a:p>
            <a:pPr algn="just"/>
            <a:endParaRPr lang="en-US" sz="2000" b="1" dirty="0"/>
          </a:p>
          <a:p>
            <a:pPr marL="342900" indent="-342900" algn="just">
              <a:buFontTx/>
              <a:buChar char="-"/>
            </a:pPr>
            <a:r>
              <a:rPr lang="en-US" sz="2000" b="1" dirty="0" smtClean="0"/>
              <a:t>Reduce </a:t>
            </a:r>
            <a:r>
              <a:rPr lang="en-US" sz="2000" b="1" dirty="0"/>
              <a:t>number of courses. Could have been more effective if lesser course will </a:t>
            </a:r>
            <a:r>
              <a:rPr lang="en-US" sz="2000" b="1" dirty="0" smtClean="0"/>
              <a:t>be taught </a:t>
            </a:r>
            <a:r>
              <a:rPr lang="en-US" sz="2000" b="1" dirty="0"/>
              <a:t>in the same time frame</a:t>
            </a:r>
            <a:r>
              <a:rPr lang="en-US" sz="2000" b="1" dirty="0" smtClean="0"/>
              <a:t>.</a:t>
            </a:r>
          </a:p>
          <a:p>
            <a:pPr algn="just"/>
            <a:endParaRPr lang="en-US" sz="2000" b="1" dirty="0" smtClean="0"/>
          </a:p>
          <a:p>
            <a:pPr marL="342900" indent="-342900" algn="just">
              <a:buFontTx/>
              <a:buChar char="-"/>
            </a:pPr>
            <a:endParaRPr lang="en-US" sz="2000" b="1"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10931" y="304799"/>
            <a:ext cx="7025735" cy="830997"/>
          </a:xfrm>
          <a:prstGeom prst="rect">
            <a:avLst/>
          </a:prstGeom>
        </p:spPr>
        <p:txBody>
          <a:bodyPr wrap="square">
            <a:spAutoFit/>
          </a:bodyPr>
          <a:lstStyle/>
          <a:p>
            <a:r>
              <a:rPr lang="en-US" sz="2400" b="1" dirty="0">
                <a:solidFill>
                  <a:srgbClr val="FF0000"/>
                </a:solidFill>
              </a:rPr>
              <a:t>Students’ </a:t>
            </a:r>
            <a:r>
              <a:rPr lang="en-US" sz="2400" b="1" dirty="0" smtClean="0">
                <a:solidFill>
                  <a:srgbClr val="FF0000"/>
                </a:solidFill>
              </a:rPr>
              <a:t>suggestions on </a:t>
            </a:r>
            <a:r>
              <a:rPr lang="en-US" sz="2400" b="1" u="sng" dirty="0" smtClean="0">
                <a:solidFill>
                  <a:srgbClr val="FF0000"/>
                </a:solidFill>
              </a:rPr>
              <a:t>Compulsory</a:t>
            </a:r>
            <a:r>
              <a:rPr lang="en-US" sz="2400" b="1" dirty="0" smtClean="0">
                <a:solidFill>
                  <a:srgbClr val="FF0000"/>
                </a:solidFill>
              </a:rPr>
              <a:t> Courses :- </a:t>
            </a:r>
            <a:endParaRPr lang="en-US" sz="2400" b="1" dirty="0">
              <a:solidFill>
                <a:srgbClr val="FF0000"/>
              </a:solidFill>
            </a:endParaRP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26</a:t>
            </a:fld>
            <a:endParaRPr lang="en-US"/>
          </a:p>
        </p:txBody>
      </p:sp>
      <p:sp>
        <p:nvSpPr>
          <p:cNvPr id="4" name="TextBox 3"/>
          <p:cNvSpPr txBox="1"/>
          <p:nvPr/>
        </p:nvSpPr>
        <p:spPr>
          <a:xfrm>
            <a:off x="6477000" y="6345012"/>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411212827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988446" y="1447800"/>
            <a:ext cx="7502922" cy="5632311"/>
          </a:xfrm>
          <a:prstGeom prst="rect">
            <a:avLst/>
          </a:prstGeom>
          <a:noFill/>
        </p:spPr>
        <p:txBody>
          <a:bodyPr wrap="square" rtlCol="0">
            <a:spAutoFit/>
          </a:bodyPr>
          <a:lstStyle/>
          <a:p>
            <a:pPr marL="342900" indent="-342900" algn="just">
              <a:buFontTx/>
              <a:buChar char="-"/>
            </a:pPr>
            <a:r>
              <a:rPr lang="en-US" sz="2000" b="1" dirty="0"/>
              <a:t>Eliminate exams. Have more assignments and independent field pursuits to practically see implications and applications.</a:t>
            </a:r>
          </a:p>
          <a:p>
            <a:pPr marL="342900" indent="-342900" algn="just">
              <a:buFontTx/>
              <a:buChar char="-"/>
            </a:pPr>
            <a:endParaRPr lang="en-US" sz="2000" b="1" dirty="0" smtClean="0"/>
          </a:p>
          <a:p>
            <a:pPr marL="342900" indent="-342900" algn="just">
              <a:buFontTx/>
              <a:buChar char="-"/>
            </a:pPr>
            <a:r>
              <a:rPr lang="en-US" sz="2000" b="1" dirty="0" smtClean="0"/>
              <a:t>Many </a:t>
            </a:r>
            <a:r>
              <a:rPr lang="en-US" sz="2000" b="1" dirty="0"/>
              <a:t>courses do not add value and highly theoretical. Even with cases one </a:t>
            </a:r>
            <a:r>
              <a:rPr lang="en-US" sz="2000" b="1" dirty="0" smtClean="0"/>
              <a:t>cannot relate </a:t>
            </a:r>
            <a:r>
              <a:rPr lang="en-US" sz="2000" b="1" dirty="0"/>
              <a:t>to what is actually happening. Courses in which activities are done add </a:t>
            </a:r>
            <a:r>
              <a:rPr lang="en-US" sz="2000" b="1" dirty="0" smtClean="0"/>
              <a:t>more value.</a:t>
            </a:r>
          </a:p>
          <a:p>
            <a:pPr algn="just"/>
            <a:endParaRPr lang="en-US" sz="2000" b="1" dirty="0"/>
          </a:p>
          <a:p>
            <a:pPr marL="342900" indent="-342900" algn="just">
              <a:buFontTx/>
              <a:buChar char="-"/>
            </a:pPr>
            <a:r>
              <a:rPr lang="en-US" sz="2000" b="1" dirty="0" smtClean="0"/>
              <a:t>Over </a:t>
            </a:r>
            <a:r>
              <a:rPr lang="en-US" sz="2000" b="1" dirty="0"/>
              <a:t>reliance of cases needs to be shunned</a:t>
            </a:r>
            <a:r>
              <a:rPr lang="en-US" sz="2000" b="1" dirty="0" smtClean="0"/>
              <a:t>.</a:t>
            </a:r>
          </a:p>
          <a:p>
            <a:pPr algn="just"/>
            <a:endParaRPr lang="en-US" sz="2000" b="1" dirty="0"/>
          </a:p>
          <a:p>
            <a:pPr algn="just"/>
            <a:r>
              <a:rPr lang="en-US" sz="2000" b="1" dirty="0" smtClean="0"/>
              <a:t>-   Too </a:t>
            </a:r>
            <a:r>
              <a:rPr lang="en-US" sz="2000" b="1" dirty="0"/>
              <a:t>fast paced</a:t>
            </a:r>
            <a:r>
              <a:rPr lang="en-US" sz="2000" b="1" dirty="0" smtClean="0"/>
              <a:t>.</a:t>
            </a:r>
          </a:p>
          <a:p>
            <a:pPr algn="just"/>
            <a:endParaRPr lang="en-US" sz="2000" b="1" dirty="0"/>
          </a:p>
          <a:p>
            <a:pPr marL="342900" indent="-342900" algn="just">
              <a:buFontTx/>
              <a:buChar char="-"/>
            </a:pPr>
            <a:r>
              <a:rPr lang="en-US" sz="2000" b="1" dirty="0" smtClean="0"/>
              <a:t>Course </a:t>
            </a:r>
            <a:r>
              <a:rPr lang="en-US" sz="2000" b="1" dirty="0"/>
              <a:t>load should be reduced and shifted to second year</a:t>
            </a:r>
            <a:r>
              <a:rPr lang="en-US" sz="2000" b="1" dirty="0" smtClean="0"/>
              <a:t>.</a:t>
            </a:r>
          </a:p>
          <a:p>
            <a:pPr algn="just"/>
            <a:endParaRPr lang="en-US" sz="2000" b="1" dirty="0" smtClean="0"/>
          </a:p>
          <a:p>
            <a:pPr marL="342900" indent="-342900" algn="just">
              <a:buFontTx/>
              <a:buChar char="-"/>
            </a:pPr>
            <a:endParaRPr lang="en-US" sz="2000" b="1" dirty="0"/>
          </a:p>
          <a:p>
            <a:pPr algn="just"/>
            <a:endParaRPr lang="en-US" sz="2000" b="1"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69298" y="457200"/>
            <a:ext cx="7025735" cy="830997"/>
          </a:xfrm>
          <a:prstGeom prst="rect">
            <a:avLst/>
          </a:prstGeom>
        </p:spPr>
        <p:txBody>
          <a:bodyPr wrap="square">
            <a:spAutoFit/>
          </a:bodyPr>
          <a:lstStyle/>
          <a:p>
            <a:r>
              <a:rPr lang="en-US" sz="2400" b="1" dirty="0">
                <a:solidFill>
                  <a:srgbClr val="FF0000"/>
                </a:solidFill>
              </a:rPr>
              <a:t>Students’ </a:t>
            </a:r>
            <a:r>
              <a:rPr lang="en-US" sz="2400" b="1" dirty="0" smtClean="0">
                <a:solidFill>
                  <a:srgbClr val="FF0000"/>
                </a:solidFill>
              </a:rPr>
              <a:t>suggestions on </a:t>
            </a:r>
            <a:r>
              <a:rPr lang="en-US" sz="2400" b="1" u="sng" dirty="0" smtClean="0">
                <a:solidFill>
                  <a:srgbClr val="FF0000"/>
                </a:solidFill>
              </a:rPr>
              <a:t>Compulsory</a:t>
            </a:r>
            <a:r>
              <a:rPr lang="en-US" sz="2400" b="1" dirty="0" smtClean="0">
                <a:solidFill>
                  <a:srgbClr val="FF0000"/>
                </a:solidFill>
              </a:rPr>
              <a:t> Courses :- </a:t>
            </a:r>
            <a:endParaRPr lang="en-US" sz="2400" b="1" dirty="0">
              <a:solidFill>
                <a:srgbClr val="FF0000"/>
              </a:solidFill>
            </a:endParaRP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27</a:t>
            </a:fld>
            <a:endParaRPr lang="en-US"/>
          </a:p>
        </p:txBody>
      </p:sp>
      <p:sp>
        <p:nvSpPr>
          <p:cNvPr id="9" name="TextBox 8"/>
          <p:cNvSpPr txBox="1"/>
          <p:nvPr/>
        </p:nvSpPr>
        <p:spPr>
          <a:xfrm>
            <a:off x="6477000" y="6345012"/>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12" name="TextBox 11"/>
          <p:cNvSpPr txBox="1"/>
          <p:nvPr/>
        </p:nvSpPr>
        <p:spPr>
          <a:xfrm>
            <a:off x="1219200" y="87868"/>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407664744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703461" y="1536174"/>
            <a:ext cx="7502922" cy="3785652"/>
          </a:xfrm>
          <a:prstGeom prst="rect">
            <a:avLst/>
          </a:prstGeom>
          <a:noFill/>
        </p:spPr>
        <p:txBody>
          <a:bodyPr wrap="square" rtlCol="0">
            <a:spAutoFit/>
          </a:bodyPr>
          <a:lstStyle/>
          <a:p>
            <a:pPr marL="342900" indent="-342900" algn="just">
              <a:buFontTx/>
              <a:buChar char="-"/>
            </a:pPr>
            <a:r>
              <a:rPr lang="en-US" sz="2000" b="1" dirty="0"/>
              <a:t>Should be taken </a:t>
            </a:r>
            <a:r>
              <a:rPr lang="en-US" sz="2000" b="1" dirty="0" smtClean="0"/>
              <a:t>by more </a:t>
            </a:r>
            <a:r>
              <a:rPr lang="en-US" sz="2000" b="1" dirty="0"/>
              <a:t>than one faculty.</a:t>
            </a:r>
          </a:p>
          <a:p>
            <a:pPr algn="just"/>
            <a:endParaRPr lang="en-US" sz="2000" b="1" dirty="0"/>
          </a:p>
          <a:p>
            <a:pPr marL="342900" indent="-342900" algn="just">
              <a:buFontTx/>
              <a:buChar char="-"/>
            </a:pPr>
            <a:r>
              <a:rPr lang="en-US" sz="2000" b="1" dirty="0"/>
              <a:t>Should be more outcome oriented.</a:t>
            </a:r>
          </a:p>
          <a:p>
            <a:pPr marL="342900" indent="-342900">
              <a:buFontTx/>
              <a:buChar char="-"/>
            </a:pPr>
            <a:endParaRPr lang="en-US" sz="2000" b="1" dirty="0" smtClean="0"/>
          </a:p>
          <a:p>
            <a:pPr marL="342900" indent="-342900">
              <a:buFontTx/>
              <a:buChar char="-"/>
            </a:pPr>
            <a:r>
              <a:rPr lang="en-US" sz="2000" b="1" dirty="0" smtClean="0"/>
              <a:t>Increased </a:t>
            </a:r>
            <a:r>
              <a:rPr lang="en-US" sz="2000" b="1" dirty="0"/>
              <a:t>emphasis on Indian Cases </a:t>
            </a:r>
            <a:r>
              <a:rPr lang="en-US" sz="2000" b="1" dirty="0" err="1"/>
              <a:t>vis</a:t>
            </a:r>
            <a:r>
              <a:rPr lang="en-US" sz="2000" b="1" dirty="0"/>
              <a:t> a </a:t>
            </a:r>
            <a:r>
              <a:rPr lang="en-US" sz="2000" b="1" dirty="0" err="1"/>
              <a:t>vis</a:t>
            </a:r>
            <a:r>
              <a:rPr lang="en-US" sz="2000" b="1" dirty="0"/>
              <a:t> Harvard Cases. We can relate better </a:t>
            </a:r>
            <a:r>
              <a:rPr lang="en-US" sz="2000" b="1" dirty="0" smtClean="0"/>
              <a:t>to the </a:t>
            </a:r>
            <a:r>
              <a:rPr lang="en-US" sz="2000" b="1" dirty="0"/>
              <a:t>former</a:t>
            </a:r>
            <a:r>
              <a:rPr lang="en-US" sz="2000" b="1" dirty="0" smtClean="0"/>
              <a:t>.</a:t>
            </a:r>
          </a:p>
          <a:p>
            <a:endParaRPr lang="en-US" sz="2000" b="1" dirty="0"/>
          </a:p>
          <a:p>
            <a:pPr marL="342900" indent="-342900">
              <a:buFontTx/>
              <a:buChar char="-"/>
            </a:pPr>
            <a:r>
              <a:rPr lang="en-US" sz="2000" b="1" dirty="0" smtClean="0"/>
              <a:t>Will </a:t>
            </a:r>
            <a:r>
              <a:rPr lang="en-US" sz="2000" b="1" dirty="0"/>
              <a:t>be good to add negotiation skills workshop based courses in multiple semester </a:t>
            </a:r>
            <a:r>
              <a:rPr lang="en-US" sz="2000" b="1" dirty="0" smtClean="0"/>
              <a:t>– it </a:t>
            </a:r>
            <a:r>
              <a:rPr lang="en-US" sz="2000" b="1" dirty="0"/>
              <a:t>is the most useful skill once we graduate</a:t>
            </a:r>
            <a:r>
              <a:rPr lang="en-US" sz="2000" b="1" dirty="0" smtClean="0"/>
              <a:t>.</a:t>
            </a:r>
          </a:p>
          <a:p>
            <a:pPr marL="342900" indent="-342900">
              <a:buFontTx/>
              <a:buChar char="-"/>
            </a:pPr>
            <a:endParaRPr lang="en-US" sz="2000" b="1"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993098" y="685188"/>
            <a:ext cx="6858000" cy="830997"/>
          </a:xfrm>
          <a:prstGeom prst="rect">
            <a:avLst/>
          </a:prstGeom>
        </p:spPr>
        <p:txBody>
          <a:bodyPr wrap="square">
            <a:spAutoFit/>
          </a:bodyPr>
          <a:lstStyle/>
          <a:p>
            <a:r>
              <a:rPr lang="en-US" sz="2400" b="1" dirty="0">
                <a:solidFill>
                  <a:srgbClr val="FF0000"/>
                </a:solidFill>
              </a:rPr>
              <a:t>Students’ </a:t>
            </a:r>
            <a:r>
              <a:rPr lang="en-US" sz="2400" b="1" dirty="0" smtClean="0">
                <a:solidFill>
                  <a:srgbClr val="FF0000"/>
                </a:solidFill>
              </a:rPr>
              <a:t>suggestions on </a:t>
            </a:r>
            <a:r>
              <a:rPr lang="en-US" sz="2400" b="1" u="sng" dirty="0" smtClean="0">
                <a:solidFill>
                  <a:srgbClr val="FF0000"/>
                </a:solidFill>
              </a:rPr>
              <a:t>Compulsory</a:t>
            </a:r>
            <a:r>
              <a:rPr lang="en-US" sz="2400" b="1" dirty="0" smtClean="0">
                <a:solidFill>
                  <a:srgbClr val="FF0000"/>
                </a:solidFill>
              </a:rPr>
              <a:t> Courses :- </a:t>
            </a:r>
            <a:endParaRPr lang="en-US" sz="2400" b="1" dirty="0">
              <a:solidFill>
                <a:srgbClr val="FF0000"/>
              </a:solidFill>
            </a:endParaRP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28</a:t>
            </a:fld>
            <a:endParaRPr lang="en-US"/>
          </a:p>
        </p:txBody>
      </p:sp>
      <p:sp>
        <p:nvSpPr>
          <p:cNvPr id="9" name="TextBox 8"/>
          <p:cNvSpPr txBox="1"/>
          <p:nvPr/>
        </p:nvSpPr>
        <p:spPr>
          <a:xfrm>
            <a:off x="6477000" y="6345012"/>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12" name="TextBox 11"/>
          <p:cNvSpPr txBox="1"/>
          <p:nvPr/>
        </p:nvSpPr>
        <p:spPr>
          <a:xfrm>
            <a:off x="993098" y="248799"/>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299844013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1005935" y="1233180"/>
            <a:ext cx="7502922" cy="4401205"/>
          </a:xfrm>
          <a:prstGeom prst="rect">
            <a:avLst/>
          </a:prstGeom>
          <a:noFill/>
        </p:spPr>
        <p:txBody>
          <a:bodyPr wrap="square" rtlCol="0">
            <a:spAutoFit/>
          </a:bodyPr>
          <a:lstStyle/>
          <a:p>
            <a:pPr marL="342900" indent="-342900" algn="just">
              <a:buFontTx/>
              <a:buChar char="-"/>
            </a:pPr>
            <a:r>
              <a:rPr lang="en-US" sz="2000" b="1" dirty="0" smtClean="0"/>
              <a:t>Should </a:t>
            </a:r>
            <a:r>
              <a:rPr lang="en-US" sz="2000" b="1" dirty="0"/>
              <a:t>be more rigorous</a:t>
            </a:r>
            <a:r>
              <a:rPr lang="en-US" sz="2000" b="1" dirty="0" smtClean="0"/>
              <a:t>.</a:t>
            </a:r>
          </a:p>
          <a:p>
            <a:pPr marL="342900" indent="-342900" algn="just">
              <a:buFontTx/>
              <a:buChar char="-"/>
            </a:pPr>
            <a:endParaRPr lang="en-US" sz="2000" b="1" dirty="0"/>
          </a:p>
          <a:p>
            <a:pPr marL="342900" indent="-342900" algn="just">
              <a:buFontTx/>
              <a:buChar char="-"/>
            </a:pPr>
            <a:r>
              <a:rPr lang="en-US" sz="2000" b="1" dirty="0" smtClean="0"/>
              <a:t>Bidding </a:t>
            </a:r>
            <a:r>
              <a:rPr lang="en-US" sz="2000" b="1" dirty="0"/>
              <a:t>system to be done away. If a student is interested in the course the </a:t>
            </a:r>
            <a:r>
              <a:rPr lang="en-US" sz="2000" b="1" dirty="0" smtClean="0"/>
              <a:t>institute should </a:t>
            </a:r>
            <a:r>
              <a:rPr lang="en-US" sz="2000" b="1" dirty="0"/>
              <a:t>make it available to the student</a:t>
            </a:r>
            <a:r>
              <a:rPr lang="en-US" sz="2000" b="1" dirty="0" smtClean="0"/>
              <a:t>.</a:t>
            </a:r>
          </a:p>
          <a:p>
            <a:pPr marL="342900" indent="-342900" algn="just">
              <a:buFontTx/>
              <a:buChar char="-"/>
            </a:pPr>
            <a:endParaRPr lang="en-US" sz="2000" b="1" dirty="0"/>
          </a:p>
          <a:p>
            <a:pPr marL="342900" indent="-342900" algn="just">
              <a:buFontTx/>
              <a:buChar char="-"/>
            </a:pPr>
            <a:r>
              <a:rPr lang="en-US" sz="2000" b="1" dirty="0" smtClean="0"/>
              <a:t>Visiting </a:t>
            </a:r>
            <a:r>
              <a:rPr lang="en-US" sz="2000" b="1" dirty="0"/>
              <a:t>Faculties sessions should be spread out. More number of classes to be </a:t>
            </a:r>
            <a:r>
              <a:rPr lang="en-US" sz="2000" b="1" dirty="0" smtClean="0"/>
              <a:t>taken by </a:t>
            </a:r>
            <a:r>
              <a:rPr lang="en-US" sz="2000" b="1" dirty="0"/>
              <a:t>Visiting/Guest faculties as they are more in touch with real life</a:t>
            </a:r>
            <a:r>
              <a:rPr lang="en-US" sz="2000" b="1" dirty="0" smtClean="0"/>
              <a:t>.</a:t>
            </a:r>
          </a:p>
          <a:p>
            <a:pPr marL="342900" indent="-342900" algn="just">
              <a:buFontTx/>
              <a:buChar char="-"/>
            </a:pPr>
            <a:endParaRPr lang="en-US" sz="2000" b="1" dirty="0"/>
          </a:p>
          <a:p>
            <a:pPr marL="342900" indent="-342900" algn="just">
              <a:buFontTx/>
              <a:buChar char="-"/>
            </a:pPr>
            <a:r>
              <a:rPr lang="en-US" sz="2000" b="1" dirty="0" smtClean="0"/>
              <a:t>Clashes </a:t>
            </a:r>
            <a:r>
              <a:rPr lang="en-US" sz="2000" b="1" dirty="0"/>
              <a:t>between courses needs to be taken care of effectively</a:t>
            </a:r>
            <a:r>
              <a:rPr lang="en-US" sz="2000" b="1" dirty="0" smtClean="0"/>
              <a:t>.</a:t>
            </a:r>
          </a:p>
          <a:p>
            <a:pPr marL="342900" indent="-342900" algn="just">
              <a:buFontTx/>
              <a:buChar char="-"/>
            </a:pPr>
            <a:endParaRPr lang="en-US" sz="2000" b="1"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25922" y="304799"/>
            <a:ext cx="7279878" cy="830997"/>
          </a:xfrm>
          <a:prstGeom prst="rect">
            <a:avLst/>
          </a:prstGeom>
        </p:spPr>
        <p:txBody>
          <a:bodyPr wrap="square">
            <a:spAutoFit/>
          </a:bodyPr>
          <a:lstStyle/>
          <a:p>
            <a:r>
              <a:rPr lang="en-US" sz="2400" b="1" dirty="0">
                <a:solidFill>
                  <a:srgbClr val="FF0000"/>
                </a:solidFill>
              </a:rPr>
              <a:t>Students’ </a:t>
            </a:r>
            <a:r>
              <a:rPr lang="en-US" sz="2400" b="1" dirty="0" smtClean="0">
                <a:solidFill>
                  <a:srgbClr val="FF0000"/>
                </a:solidFill>
              </a:rPr>
              <a:t>suggestions on </a:t>
            </a:r>
            <a:r>
              <a:rPr lang="en-US" sz="2400" b="1" u="sng" dirty="0" smtClean="0">
                <a:solidFill>
                  <a:srgbClr val="FF0000"/>
                </a:solidFill>
              </a:rPr>
              <a:t>Elective</a:t>
            </a:r>
            <a:r>
              <a:rPr lang="en-US" sz="2400" b="1" dirty="0" smtClean="0">
                <a:solidFill>
                  <a:srgbClr val="FF0000"/>
                </a:solidFill>
              </a:rPr>
              <a:t> Courses :- </a:t>
            </a:r>
            <a:endParaRPr lang="en-US" sz="2400" b="1" dirty="0">
              <a:solidFill>
                <a:srgbClr val="FF0000"/>
              </a:solidFill>
            </a:endParaRP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29</a:t>
            </a:fld>
            <a:endParaRPr lang="en-US"/>
          </a:p>
        </p:txBody>
      </p:sp>
      <p:sp>
        <p:nvSpPr>
          <p:cNvPr id="9" name="TextBox 8"/>
          <p:cNvSpPr txBox="1"/>
          <p:nvPr/>
        </p:nvSpPr>
        <p:spPr>
          <a:xfrm>
            <a:off x="6477000" y="6345012"/>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5412607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5" name="Rectangle 4"/>
          <p:cNvSpPr/>
          <p:nvPr/>
        </p:nvSpPr>
        <p:spPr>
          <a:xfrm>
            <a:off x="0" y="0"/>
            <a:ext cx="2286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6"/>
          <p:cNvSpPr/>
          <p:nvPr/>
        </p:nvSpPr>
        <p:spPr>
          <a:xfrm>
            <a:off x="8915400" y="0"/>
            <a:ext cx="2286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8" name="Rectangle 7"/>
          <p:cNvSpPr/>
          <p:nvPr/>
        </p:nvSpPr>
        <p:spPr>
          <a:xfrm>
            <a:off x="0" y="0"/>
            <a:ext cx="304800" cy="68580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8839200" y="0"/>
            <a:ext cx="304800" cy="6858000"/>
          </a:xfrm>
          <a:prstGeom prst="rect">
            <a:avLst/>
          </a:prstGeom>
          <a:blipFill>
            <a:blip r:embed="rId4"/>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Rectangle 1"/>
          <p:cNvSpPr/>
          <p:nvPr/>
        </p:nvSpPr>
        <p:spPr>
          <a:xfrm>
            <a:off x="1989620" y="2666008"/>
            <a:ext cx="5101076"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Introduction</a:t>
            </a: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3</a:t>
            </a:fld>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1005935" y="1233180"/>
            <a:ext cx="7162800" cy="5016758"/>
          </a:xfrm>
          <a:prstGeom prst="rect">
            <a:avLst/>
          </a:prstGeom>
          <a:noFill/>
        </p:spPr>
        <p:txBody>
          <a:bodyPr wrap="square" rtlCol="0">
            <a:spAutoFit/>
          </a:bodyPr>
          <a:lstStyle/>
          <a:p>
            <a:pPr marL="285750" lvl="0" indent="-285750" algn="just">
              <a:buFont typeface="Arial" pitchFamily="34" charset="0"/>
              <a:buChar char="•"/>
            </a:pPr>
            <a:r>
              <a:rPr lang="en-US" sz="2000" b="1" dirty="0"/>
              <a:t>Link curriculum to the placement requirement</a:t>
            </a:r>
            <a:r>
              <a:rPr lang="en-US" sz="2000" b="1" dirty="0" smtClean="0"/>
              <a:t>.</a:t>
            </a:r>
          </a:p>
          <a:p>
            <a:pPr marL="285750" lvl="0" indent="-285750" algn="just">
              <a:buFont typeface="Arial" pitchFamily="34" charset="0"/>
              <a:buChar char="•"/>
            </a:pPr>
            <a:endParaRPr lang="en-US" sz="2000" b="1" dirty="0"/>
          </a:p>
          <a:p>
            <a:pPr marL="285750" lvl="0" indent="-285750" algn="just">
              <a:buFont typeface="Arial" pitchFamily="34" charset="0"/>
              <a:buChar char="•"/>
            </a:pPr>
            <a:r>
              <a:rPr lang="en-US" sz="2000" b="1" dirty="0"/>
              <a:t>Reduce the number of cases but making students do a thorough analysis of the cases</a:t>
            </a:r>
            <a:r>
              <a:rPr lang="en-US" sz="2000" b="1" dirty="0" smtClean="0"/>
              <a:t>.</a:t>
            </a:r>
          </a:p>
          <a:p>
            <a:pPr marL="285750" lvl="0" indent="-285750" algn="just">
              <a:buFont typeface="Arial" pitchFamily="34" charset="0"/>
              <a:buChar char="•"/>
            </a:pPr>
            <a:endParaRPr lang="en-US" sz="2000" b="1" dirty="0"/>
          </a:p>
          <a:p>
            <a:pPr marL="285750" lvl="0" indent="-285750" algn="just">
              <a:buFont typeface="Arial" pitchFamily="34" charset="0"/>
              <a:buChar char="•"/>
            </a:pPr>
            <a:r>
              <a:rPr lang="en-US" sz="2000" b="1" dirty="0"/>
              <a:t>Need to focus on teaching fundamentals much better, and then doing more problems solving in the class and reduce the number of cases.  After a while, cases get boring since the marginal utility reduces</a:t>
            </a:r>
            <a:r>
              <a:rPr lang="en-US" sz="2000" b="1" dirty="0" smtClean="0"/>
              <a:t>.</a:t>
            </a:r>
          </a:p>
          <a:p>
            <a:pPr marL="285750" lvl="0" indent="-285750" algn="just">
              <a:buFont typeface="Arial" pitchFamily="34" charset="0"/>
              <a:buChar char="•"/>
            </a:pPr>
            <a:endParaRPr lang="en-US" sz="2000" b="1" dirty="0"/>
          </a:p>
          <a:p>
            <a:pPr marL="285750" lvl="0" indent="-285750" algn="just">
              <a:buFont typeface="Arial" pitchFamily="34" charset="0"/>
              <a:buChar char="•"/>
            </a:pPr>
            <a:r>
              <a:rPr lang="en-US" sz="2000" b="1" dirty="0"/>
              <a:t>Electives could be made available for first years as well. Also some of the compulsory courses can be made optional</a:t>
            </a:r>
            <a:r>
              <a:rPr lang="en-US" sz="2000" b="1" dirty="0" smtClean="0"/>
              <a:t>.</a:t>
            </a:r>
          </a:p>
          <a:p>
            <a:pPr marL="285750" lvl="0" indent="-285750" algn="just">
              <a:buFont typeface="Arial" pitchFamily="34" charset="0"/>
              <a:buChar char="•"/>
            </a:pPr>
            <a:endParaRPr lang="en-US" sz="2000" b="1" dirty="0"/>
          </a:p>
          <a:p>
            <a:pPr algn="just"/>
            <a:endParaRPr lang="en-US" sz="2000" b="1"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43000" y="304799"/>
            <a:ext cx="6422400" cy="830997"/>
          </a:xfrm>
          <a:prstGeom prst="rect">
            <a:avLst/>
          </a:prstGeom>
        </p:spPr>
        <p:txBody>
          <a:bodyPr wrap="square">
            <a:spAutoFit/>
          </a:bodyPr>
          <a:lstStyle/>
          <a:p>
            <a:r>
              <a:rPr lang="en-US" sz="2400" b="1" dirty="0">
                <a:solidFill>
                  <a:srgbClr val="FF0000"/>
                </a:solidFill>
              </a:rPr>
              <a:t>Students’ </a:t>
            </a:r>
            <a:r>
              <a:rPr lang="en-US" sz="2400" b="1" dirty="0" smtClean="0">
                <a:solidFill>
                  <a:srgbClr val="FF0000"/>
                </a:solidFill>
              </a:rPr>
              <a:t>suggestions on overall </a:t>
            </a:r>
          </a:p>
          <a:p>
            <a:r>
              <a:rPr lang="en-US" sz="2400" b="1" dirty="0" smtClean="0">
                <a:solidFill>
                  <a:srgbClr val="FF0000"/>
                </a:solidFill>
              </a:rPr>
              <a:t>curriculum development:- </a:t>
            </a:r>
            <a:endParaRPr lang="en-US" sz="2400" b="1" dirty="0">
              <a:solidFill>
                <a:srgbClr val="FF0000"/>
              </a:solidFill>
            </a:endParaRPr>
          </a:p>
        </p:txBody>
      </p:sp>
      <p:sp>
        <p:nvSpPr>
          <p:cNvPr id="9" name="Slide Number Placeholder 2"/>
          <p:cNvSpPr txBox="1">
            <a:spLocks/>
          </p:cNvSpPr>
          <p:nvPr/>
        </p:nvSpPr>
        <p:spPr bwMode="auto">
          <a:xfrm>
            <a:off x="6705600" y="63976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en-US"/>
            </a:defPPr>
            <a:lvl1pPr algn="r" rtl="0" fontAlgn="base">
              <a:spcBef>
                <a:spcPct val="0"/>
              </a:spcBef>
              <a:spcAft>
                <a:spcPct val="0"/>
              </a:spcAft>
              <a:defRPr sz="1400" kern="1200">
                <a:solidFill>
                  <a:schemeClr val="tx1"/>
                </a:solidFill>
                <a:latin typeface="+mn-lt"/>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a:lstStyle>
          <a:p>
            <a:pPr>
              <a:defRPr/>
            </a:pPr>
            <a:fld id="{FFC6777A-5295-4FF6-89A7-D5911E824F49}" type="slidenum">
              <a:rPr lang="en-US" smtClean="0"/>
              <a:pPr>
                <a:defRPr/>
              </a:pPr>
              <a:t>30</a:t>
            </a:fld>
            <a:endParaRPr lang="en-US"/>
          </a:p>
        </p:txBody>
      </p:sp>
      <p:sp>
        <p:nvSpPr>
          <p:cNvPr id="12" name="TextBox 11"/>
          <p:cNvSpPr txBox="1"/>
          <p:nvPr/>
        </p:nvSpPr>
        <p:spPr>
          <a:xfrm>
            <a:off x="6477000" y="6345012"/>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144237653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1005935" y="1600201"/>
            <a:ext cx="7162800" cy="3785652"/>
          </a:xfrm>
          <a:prstGeom prst="rect">
            <a:avLst/>
          </a:prstGeom>
          <a:noFill/>
        </p:spPr>
        <p:txBody>
          <a:bodyPr wrap="square" rtlCol="0">
            <a:spAutoFit/>
          </a:bodyPr>
          <a:lstStyle/>
          <a:p>
            <a:pPr marL="285750" indent="-285750" algn="just">
              <a:buFont typeface="Arial" pitchFamily="34" charset="0"/>
              <a:buChar char="•"/>
            </a:pPr>
            <a:r>
              <a:rPr lang="en-US" sz="2000" b="1" dirty="0"/>
              <a:t>Exam taking should be made more experiential rather than paper-pen based.</a:t>
            </a:r>
          </a:p>
          <a:p>
            <a:pPr marL="285750" lvl="0" indent="-285750" algn="just">
              <a:buFont typeface="Arial" pitchFamily="34" charset="0"/>
              <a:buChar char="•"/>
            </a:pPr>
            <a:endParaRPr lang="en-US" sz="2000" b="1" dirty="0" smtClean="0"/>
          </a:p>
          <a:p>
            <a:pPr marL="285750" lvl="0" indent="-285750" algn="just">
              <a:buFont typeface="Arial" pitchFamily="34" charset="0"/>
              <a:buChar char="•"/>
            </a:pPr>
            <a:r>
              <a:rPr lang="en-US" sz="2000" b="1" dirty="0" smtClean="0"/>
              <a:t>A </a:t>
            </a:r>
            <a:r>
              <a:rPr lang="en-US" sz="2000" b="1" dirty="0"/>
              <a:t>student should be allowed the space and time to explore his interests during education. Compromise on the "</a:t>
            </a:r>
            <a:r>
              <a:rPr lang="en-US" sz="2000" b="1" dirty="0" err="1"/>
              <a:t>rigour</a:t>
            </a:r>
            <a:r>
              <a:rPr lang="en-US" sz="2000" b="1" dirty="0" smtClean="0"/>
              <a:t>".</a:t>
            </a:r>
          </a:p>
          <a:p>
            <a:pPr marL="285750" lvl="0" indent="-285750" algn="just">
              <a:buFont typeface="Arial" pitchFamily="34" charset="0"/>
              <a:buChar char="•"/>
            </a:pPr>
            <a:endParaRPr lang="en-US" sz="2000" b="1" dirty="0"/>
          </a:p>
          <a:p>
            <a:pPr marL="285750" lvl="0" indent="-285750" algn="just">
              <a:buFont typeface="Arial" pitchFamily="34" charset="0"/>
              <a:buChar char="•"/>
            </a:pPr>
            <a:r>
              <a:rPr lang="en-US" sz="2000" b="1" dirty="0"/>
              <a:t>Include more guest lectures, live projects</a:t>
            </a:r>
            <a:r>
              <a:rPr lang="en-US" sz="2000" b="1" dirty="0" smtClean="0"/>
              <a:t>.</a:t>
            </a:r>
          </a:p>
          <a:p>
            <a:pPr marL="285750" lvl="0" indent="-285750" algn="just">
              <a:buFont typeface="Arial" pitchFamily="34" charset="0"/>
              <a:buChar char="•"/>
            </a:pPr>
            <a:endParaRPr lang="en-US" sz="2000" b="1" dirty="0"/>
          </a:p>
          <a:p>
            <a:pPr marL="285750" lvl="0" indent="-285750" algn="just">
              <a:buFont typeface="Arial" pitchFamily="34" charset="0"/>
              <a:buChar char="•"/>
            </a:pPr>
            <a:r>
              <a:rPr lang="en-US" sz="2000" b="1" dirty="0"/>
              <a:t>Courses should be upgraded to include more current skills </a:t>
            </a:r>
            <a:r>
              <a:rPr lang="en-US" sz="2000" b="1" dirty="0" smtClean="0"/>
              <a:t>required.</a:t>
            </a:r>
            <a:endParaRPr lang="en-US" sz="2000" b="1" dirty="0"/>
          </a:p>
          <a:p>
            <a:pPr algn="just"/>
            <a:endParaRPr lang="en-US" sz="2000" b="1"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43000" y="625016"/>
            <a:ext cx="6422400" cy="830997"/>
          </a:xfrm>
          <a:prstGeom prst="rect">
            <a:avLst/>
          </a:prstGeom>
        </p:spPr>
        <p:txBody>
          <a:bodyPr wrap="square">
            <a:spAutoFit/>
          </a:bodyPr>
          <a:lstStyle/>
          <a:p>
            <a:r>
              <a:rPr lang="en-US" sz="2400" b="1" dirty="0">
                <a:solidFill>
                  <a:srgbClr val="FF0000"/>
                </a:solidFill>
              </a:rPr>
              <a:t>Students’ </a:t>
            </a:r>
            <a:r>
              <a:rPr lang="en-US" sz="2400" b="1" dirty="0" smtClean="0">
                <a:solidFill>
                  <a:srgbClr val="FF0000"/>
                </a:solidFill>
              </a:rPr>
              <a:t>suggestions on overall </a:t>
            </a:r>
          </a:p>
          <a:p>
            <a:r>
              <a:rPr lang="en-US" sz="2400" b="1" dirty="0" smtClean="0">
                <a:solidFill>
                  <a:srgbClr val="FF0000"/>
                </a:solidFill>
              </a:rPr>
              <a:t>curriculum development:- </a:t>
            </a:r>
            <a:endParaRPr lang="en-US" sz="2400" b="1" dirty="0">
              <a:solidFill>
                <a:srgbClr val="FF0000"/>
              </a:solidFill>
            </a:endParaRPr>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31</a:t>
            </a:fld>
            <a:endParaRPr lang="en-US"/>
          </a:p>
        </p:txBody>
      </p:sp>
      <p:sp>
        <p:nvSpPr>
          <p:cNvPr id="9" name="TextBox 8"/>
          <p:cNvSpPr txBox="1"/>
          <p:nvPr/>
        </p:nvSpPr>
        <p:spPr>
          <a:xfrm>
            <a:off x="6477000" y="6345012"/>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12" name="TextBox 11"/>
          <p:cNvSpPr txBox="1"/>
          <p:nvPr/>
        </p:nvSpPr>
        <p:spPr>
          <a:xfrm>
            <a:off x="1162987" y="255684"/>
            <a:ext cx="11430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314339845"/>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517803" y="2505670"/>
            <a:ext cx="8148384"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Concluding Remarks</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32</a:t>
            </a:fld>
            <a:endParaRPr lang="en-US"/>
          </a:p>
        </p:txBody>
      </p:sp>
    </p:spTree>
    <p:extLst>
      <p:ext uri="{BB962C8B-B14F-4D97-AF65-F5344CB8AC3E}">
        <p14:creationId xmlns:p14="http://schemas.microsoft.com/office/powerpoint/2010/main" val="2114086373"/>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2180920" y="2364071"/>
            <a:ext cx="4822154"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Conclusions</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33</a:t>
            </a:fld>
            <a:endParaRPr lang="en-US"/>
          </a:p>
        </p:txBody>
      </p:sp>
    </p:spTree>
    <p:extLst>
      <p:ext uri="{BB962C8B-B14F-4D97-AF65-F5344CB8AC3E}">
        <p14:creationId xmlns:p14="http://schemas.microsoft.com/office/powerpoint/2010/main" val="3726012616"/>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ChangeArrowheads="1"/>
          </p:cNvSpPr>
          <p:nvPr/>
        </p:nvSpPr>
        <p:spPr bwMode="auto">
          <a:xfrm>
            <a:off x="2817813" y="3205863"/>
            <a:ext cx="92974"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sz="2600">
                <a:latin typeface="Arial" charset="0"/>
              </a:rPr>
              <a:t> </a:t>
            </a:r>
          </a:p>
        </p:txBody>
      </p:sp>
      <p:sp>
        <p:nvSpPr>
          <p:cNvPr id="33799" name="Rectangle 1"/>
          <p:cNvSpPr>
            <a:spLocks noChangeArrowheads="1"/>
          </p:cNvSpPr>
          <p:nvPr/>
        </p:nvSpPr>
        <p:spPr bwMode="auto">
          <a:xfrm>
            <a:off x="950913" y="914400"/>
            <a:ext cx="72390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000" b="1" dirty="0"/>
              <a:t>Recently </a:t>
            </a:r>
            <a:r>
              <a:rPr lang="en-US" sz="2000" b="1"/>
              <a:t>review </a:t>
            </a:r>
            <a:r>
              <a:rPr lang="en-US" sz="2000" b="1" smtClean="0"/>
              <a:t>committees were </a:t>
            </a:r>
            <a:r>
              <a:rPr lang="en-US" sz="2000" b="1" dirty="0"/>
              <a:t>set up at IIM-A to review the programme of </a:t>
            </a:r>
            <a:r>
              <a:rPr lang="en-US" sz="2000" b="1" dirty="0" smtClean="0"/>
              <a:t>PGP &amp; PGP-ABM. </a:t>
            </a:r>
          </a:p>
          <a:p>
            <a:pPr algn="just"/>
            <a:endParaRPr lang="en-US" sz="2000" b="1" dirty="0"/>
          </a:p>
          <a:p>
            <a:pPr algn="just"/>
            <a:r>
              <a:rPr lang="en-US" sz="2000" b="1" dirty="0" smtClean="0"/>
              <a:t>Review </a:t>
            </a:r>
            <a:r>
              <a:rPr lang="en-US" sz="2000" b="1" dirty="0"/>
              <a:t>Committee also invited people from industry, academia and other </a:t>
            </a:r>
            <a:r>
              <a:rPr lang="en-US" sz="2000" b="1" dirty="0" smtClean="0"/>
              <a:t>stakeholder alongwith </a:t>
            </a:r>
            <a:r>
              <a:rPr lang="en-US" sz="2000" b="1" dirty="0"/>
              <a:t>alumni of the institute to share their views on the programme specially </a:t>
            </a:r>
            <a:r>
              <a:rPr lang="en-US" sz="2000" b="1" dirty="0" smtClean="0"/>
              <a:t>curriculum part</a:t>
            </a:r>
            <a:r>
              <a:rPr lang="en-US" sz="2000" b="1" dirty="0"/>
              <a:t>. </a:t>
            </a:r>
            <a:endParaRPr lang="en-US" sz="2000" b="1" dirty="0" smtClean="0"/>
          </a:p>
          <a:p>
            <a:pPr algn="just"/>
            <a:endParaRPr lang="en-US" sz="2000" b="1" dirty="0"/>
          </a:p>
          <a:p>
            <a:pPr algn="just"/>
            <a:r>
              <a:rPr lang="en-US" sz="2000" b="1" dirty="0" smtClean="0"/>
              <a:t>They </a:t>
            </a:r>
            <a:r>
              <a:rPr lang="en-US" sz="2000" b="1" dirty="0"/>
              <a:t>shared their views/opinions on what kinds of talents are needed. </a:t>
            </a:r>
            <a:r>
              <a:rPr lang="en-US" sz="2000" b="1" dirty="0">
                <a:solidFill>
                  <a:srgbClr val="0000FF"/>
                </a:solidFill>
              </a:rPr>
              <a:t>They </a:t>
            </a:r>
            <a:r>
              <a:rPr lang="en-US" sz="2000" b="1" dirty="0" smtClean="0">
                <a:solidFill>
                  <a:srgbClr val="0000FF"/>
                </a:solidFill>
              </a:rPr>
              <a:t>emphasized on </a:t>
            </a:r>
            <a:r>
              <a:rPr lang="en-US" sz="2000" b="1" dirty="0">
                <a:solidFill>
                  <a:srgbClr val="0000FF"/>
                </a:solidFill>
              </a:rPr>
              <a:t>employability of the candidate with right combination of talent, expertise, analytical skills</a:t>
            </a:r>
            <a:r>
              <a:rPr lang="en-US" sz="2000" b="1" dirty="0" smtClean="0">
                <a:solidFill>
                  <a:srgbClr val="0000FF"/>
                </a:solidFill>
              </a:rPr>
              <a:t>, soft </a:t>
            </a:r>
            <a:r>
              <a:rPr lang="en-US" sz="2000" b="1" dirty="0">
                <a:solidFill>
                  <a:srgbClr val="0000FF"/>
                </a:solidFill>
              </a:rPr>
              <a:t>skill etc.</a:t>
            </a: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600"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600"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987139" y="304799"/>
            <a:ext cx="6422400" cy="461665"/>
          </a:xfrm>
          <a:prstGeom prst="rect">
            <a:avLst/>
          </a:prstGeom>
        </p:spPr>
        <p:txBody>
          <a:bodyPr wrap="square">
            <a:spAutoFit/>
          </a:bodyPr>
          <a:lstStyle/>
          <a:p>
            <a:r>
              <a:rPr lang="en-US" sz="2400" b="1" dirty="0" smtClean="0">
                <a:solidFill>
                  <a:srgbClr val="FF0000"/>
                </a:solidFill>
              </a:rPr>
              <a:t>Conclusions</a:t>
            </a:r>
            <a:endParaRPr lang="en-US" sz="2400" b="1" dirty="0">
              <a:solidFill>
                <a:srgbClr val="FF0000"/>
              </a:solidFill>
            </a:endParaRPr>
          </a:p>
        </p:txBody>
      </p:sp>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34</a:t>
            </a:fld>
            <a:endParaRPr lang="en-US"/>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ChangeArrowheads="1"/>
          </p:cNvSpPr>
          <p:nvPr/>
        </p:nvSpPr>
        <p:spPr bwMode="auto">
          <a:xfrm>
            <a:off x="2817813" y="3205863"/>
            <a:ext cx="92974"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sz="2600">
                <a:latin typeface="Arial" charset="0"/>
              </a:rPr>
              <a:t> </a:t>
            </a:r>
          </a:p>
        </p:txBody>
      </p:sp>
      <p:sp>
        <p:nvSpPr>
          <p:cNvPr id="33799" name="Rectangle 1"/>
          <p:cNvSpPr>
            <a:spLocks noChangeArrowheads="1"/>
          </p:cNvSpPr>
          <p:nvPr/>
        </p:nvSpPr>
        <p:spPr bwMode="auto">
          <a:xfrm>
            <a:off x="950913" y="914400"/>
            <a:ext cx="7239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0" indent="-342900" algn="just">
              <a:buFont typeface="Arial" pitchFamily="34" charset="0"/>
              <a:buChar char="•"/>
            </a:pPr>
            <a:r>
              <a:rPr lang="en-US" sz="2000" b="1" dirty="0"/>
              <a:t>Less number of cases</a:t>
            </a:r>
            <a:r>
              <a:rPr lang="en-US" sz="2000" b="1" dirty="0" smtClean="0"/>
              <a:t>.</a:t>
            </a:r>
          </a:p>
          <a:p>
            <a:pPr marL="342900" lvl="0" indent="-342900" algn="just">
              <a:buFont typeface="Arial" pitchFamily="34" charset="0"/>
              <a:buChar char="•"/>
            </a:pPr>
            <a:endParaRPr lang="en-US" sz="2000" b="1" dirty="0"/>
          </a:p>
          <a:p>
            <a:pPr marL="342900" lvl="0" indent="-342900" algn="just">
              <a:buFont typeface="Arial" pitchFamily="34" charset="0"/>
              <a:buChar char="•"/>
            </a:pPr>
            <a:r>
              <a:rPr lang="en-US" sz="2000" b="1" dirty="0"/>
              <a:t>More Elective courses to offer based on industry/market requirement</a:t>
            </a:r>
            <a:r>
              <a:rPr lang="en-US" sz="2000" b="1" dirty="0" smtClean="0"/>
              <a:t>.</a:t>
            </a:r>
          </a:p>
          <a:p>
            <a:pPr marL="342900" lvl="0" indent="-342900" algn="just">
              <a:buFont typeface="Arial" pitchFamily="34" charset="0"/>
              <a:buChar char="•"/>
            </a:pPr>
            <a:endParaRPr lang="en-US" sz="2000" b="1" dirty="0"/>
          </a:p>
          <a:p>
            <a:pPr marL="342900" lvl="0" indent="-342900" algn="just">
              <a:buFont typeface="Arial" pitchFamily="34" charset="0"/>
              <a:buChar char="•"/>
            </a:pPr>
            <a:r>
              <a:rPr lang="en-US" sz="2000" b="1" dirty="0"/>
              <a:t>Lesser burden in first year of programme</a:t>
            </a:r>
            <a:r>
              <a:rPr lang="en-US" sz="2000" b="1" dirty="0" smtClean="0"/>
              <a:t>.</a:t>
            </a:r>
          </a:p>
          <a:p>
            <a:pPr marL="342900" lvl="0" indent="-342900" algn="just">
              <a:buFont typeface="Arial" pitchFamily="34" charset="0"/>
              <a:buChar char="•"/>
            </a:pPr>
            <a:endParaRPr lang="en-US" sz="2000" b="1" dirty="0"/>
          </a:p>
          <a:p>
            <a:pPr marL="342900" lvl="0" indent="-342900" algn="just">
              <a:buFont typeface="Arial" pitchFamily="34" charset="0"/>
              <a:buChar char="•"/>
            </a:pPr>
            <a:r>
              <a:rPr lang="en-US" sz="2000" b="1" dirty="0"/>
              <a:t>Improved faculty and student ratio</a:t>
            </a:r>
            <a:r>
              <a:rPr lang="en-US" sz="2000" b="1" dirty="0" smtClean="0"/>
              <a:t>.</a:t>
            </a:r>
          </a:p>
          <a:p>
            <a:pPr marL="342900" lvl="0" indent="-342900" algn="just">
              <a:buFont typeface="Arial" pitchFamily="34" charset="0"/>
              <a:buChar char="•"/>
            </a:pPr>
            <a:endParaRPr lang="en-US" sz="2000" b="1" dirty="0"/>
          </a:p>
          <a:p>
            <a:pPr marL="342900" lvl="0" indent="-342900" algn="just">
              <a:buFont typeface="Arial" pitchFamily="34" charset="0"/>
              <a:buChar char="•"/>
            </a:pPr>
            <a:r>
              <a:rPr lang="en-US" sz="2000" b="1" dirty="0"/>
              <a:t>IIM-A is in process of hiring Professors of Management Practice. This position is open to managers in industry who would like to take some time off (1-3 years) and become full time teachers on a contractual basis</a:t>
            </a:r>
            <a:r>
              <a:rPr lang="en-US" sz="2000" b="1" dirty="0" smtClean="0"/>
              <a:t>.</a:t>
            </a:r>
          </a:p>
          <a:p>
            <a:pPr marL="342900" lvl="0" indent="-342900" algn="just">
              <a:buFont typeface="Arial" pitchFamily="34" charset="0"/>
              <a:buChar char="•"/>
            </a:pPr>
            <a:endParaRPr lang="en-US" sz="2000" b="1" dirty="0"/>
          </a:p>
          <a:p>
            <a:pPr marL="342900" lvl="0" indent="-342900" algn="just">
              <a:buFont typeface="Arial" pitchFamily="34" charset="0"/>
              <a:buChar char="•"/>
            </a:pPr>
            <a:r>
              <a:rPr lang="en-US" sz="2000" b="1" dirty="0"/>
              <a:t>Increased visiting faculty from industry who are offering full time courses.</a:t>
            </a:r>
          </a:p>
          <a:p>
            <a:pPr marL="342900" indent="-342900" algn="just">
              <a:buFont typeface="Arial" pitchFamily="34" charset="0"/>
              <a:buChar char="•"/>
            </a:pPr>
            <a:endParaRPr lang="en-US" sz="2000" b="1"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600"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600"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43000" y="304799"/>
            <a:ext cx="6422400" cy="461665"/>
          </a:xfrm>
          <a:prstGeom prst="rect">
            <a:avLst/>
          </a:prstGeom>
        </p:spPr>
        <p:txBody>
          <a:bodyPr wrap="square">
            <a:spAutoFit/>
          </a:bodyPr>
          <a:lstStyle/>
          <a:p>
            <a:r>
              <a:rPr lang="en-US" sz="2400" b="1" dirty="0" smtClean="0">
                <a:solidFill>
                  <a:srgbClr val="FF0000"/>
                </a:solidFill>
              </a:rPr>
              <a:t>Latest Developments at IIM-A</a:t>
            </a:r>
            <a:endParaRPr lang="en-US" sz="2400" b="1" dirty="0">
              <a:solidFill>
                <a:srgbClr val="FF0000"/>
              </a:solidFill>
            </a:endParaRPr>
          </a:p>
        </p:txBody>
      </p:sp>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35</a:t>
            </a:fld>
            <a:endParaRPr lang="en-US"/>
          </a:p>
        </p:txBody>
      </p:sp>
    </p:spTree>
    <p:extLst>
      <p:ext uri="{BB962C8B-B14F-4D97-AF65-F5344CB8AC3E}">
        <p14:creationId xmlns:p14="http://schemas.microsoft.com/office/powerpoint/2010/main" val="358594896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907338" y="2364071"/>
            <a:ext cx="7369326"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Recommendations</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 name="Rectangle 3"/>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36</a:t>
            </a:fld>
            <a:endParaRPr lang="en-US"/>
          </a:p>
        </p:txBody>
      </p:sp>
    </p:spTree>
    <p:extLst>
      <p:ext uri="{BB962C8B-B14F-4D97-AF65-F5344CB8AC3E}">
        <p14:creationId xmlns:p14="http://schemas.microsoft.com/office/powerpoint/2010/main" val="3028755799"/>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ChangeArrowheads="1"/>
          </p:cNvSpPr>
          <p:nvPr/>
        </p:nvSpPr>
        <p:spPr bwMode="auto">
          <a:xfrm>
            <a:off x="2817813" y="3205863"/>
            <a:ext cx="92974"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sz="2600">
                <a:latin typeface="Arial" charset="0"/>
              </a:rPr>
              <a:t> </a:t>
            </a:r>
          </a:p>
        </p:txBody>
      </p:sp>
      <p:sp>
        <p:nvSpPr>
          <p:cNvPr id="33799" name="Rectangle 1"/>
          <p:cNvSpPr>
            <a:spLocks noChangeArrowheads="1"/>
          </p:cNvSpPr>
          <p:nvPr/>
        </p:nvSpPr>
        <p:spPr bwMode="auto">
          <a:xfrm>
            <a:off x="950913" y="914400"/>
            <a:ext cx="7239000"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0" indent="-342900" algn="just">
              <a:buFont typeface="Arial" pitchFamily="34" charset="0"/>
              <a:buChar char="•"/>
            </a:pPr>
            <a:r>
              <a:rPr lang="en-US" sz="2000" b="1" dirty="0" smtClean="0"/>
              <a:t>More number of cases on Indian Industries, organizations.</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Case Study competition.</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Industries  should approach for case writing.</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Participants of Faculty Development Programme should be encouraged to write few case studies.</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Shorter cases to be developed and discussed.</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Interdisciplinary  area of teaching and research.</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Theory building sessions in the beginning.</a:t>
            </a:r>
          </a:p>
          <a:p>
            <a:pPr marL="342900" lvl="0" indent="-342900" algn="just">
              <a:buFont typeface="Arial" pitchFamily="34" charset="0"/>
              <a:buChar char="•"/>
            </a:pPr>
            <a:endParaRPr lang="en-US" sz="1000" b="1" dirty="0" smtClean="0"/>
          </a:p>
          <a:p>
            <a:pPr marL="342900" lvl="0" indent="-342900" algn="just">
              <a:buFont typeface="Arial" pitchFamily="34" charset="0"/>
              <a:buChar char="•"/>
            </a:pPr>
            <a:r>
              <a:rPr lang="en-US" sz="2000" b="1" dirty="0" smtClean="0"/>
              <a:t>Initiate for National Case Depositories of India (NCDI)</a:t>
            </a:r>
            <a:endParaRPr lang="en-US" sz="2000" b="1"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600"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600"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143000" y="304799"/>
            <a:ext cx="6422400" cy="461665"/>
          </a:xfrm>
          <a:prstGeom prst="rect">
            <a:avLst/>
          </a:prstGeom>
        </p:spPr>
        <p:txBody>
          <a:bodyPr wrap="square">
            <a:spAutoFit/>
          </a:bodyPr>
          <a:lstStyle/>
          <a:p>
            <a:r>
              <a:rPr lang="en-US" sz="2400" b="1" dirty="0" smtClean="0">
                <a:solidFill>
                  <a:srgbClr val="FF0000"/>
                </a:solidFill>
              </a:rPr>
              <a:t>Recommendations :- </a:t>
            </a:r>
            <a:endParaRPr lang="en-US" sz="2400" b="1" dirty="0">
              <a:solidFill>
                <a:srgbClr val="FF0000"/>
              </a:solidFill>
            </a:endParaRPr>
          </a:p>
        </p:txBody>
      </p:sp>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37</a:t>
            </a:fld>
            <a:endParaRPr lang="en-US"/>
          </a:p>
        </p:txBody>
      </p:sp>
    </p:spTree>
    <p:extLst>
      <p:ext uri="{BB962C8B-B14F-4D97-AF65-F5344CB8AC3E}">
        <p14:creationId xmlns:p14="http://schemas.microsoft.com/office/powerpoint/2010/main" val="248807723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FF0000"/>
                </a:solidFill>
                <a:latin typeface="Verdana" pitchFamily="34" charset="0"/>
                <a:ea typeface="Verdana" pitchFamily="34" charset="0"/>
                <a:cs typeface="Verdana" pitchFamily="34" charset="0"/>
              </a:rPr>
              <a:t>Model of National Case Depositories of India</a:t>
            </a:r>
            <a:endParaRPr lang="en-US" sz="2400" b="1" dirty="0">
              <a:solidFill>
                <a:srgbClr val="FF0000"/>
              </a:solidFill>
              <a:latin typeface="Verdana" pitchFamily="34" charset="0"/>
              <a:ea typeface="Verdana" pitchFamily="34" charset="0"/>
              <a:cs typeface="Verdana" pitchFamily="34" charset="0"/>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600200"/>
            <a:ext cx="7620000" cy="4315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Rectangle 4"/>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C53A9509-B4CB-41CB-A7B8-358BA5015E53}" type="slidenum">
              <a:rPr lang="en-US" smtClean="0"/>
              <a:pPr>
                <a:defRPr/>
              </a:pPr>
              <a:t>38</a:t>
            </a:fld>
            <a:endParaRPr lang="en-US"/>
          </a:p>
        </p:txBody>
      </p:sp>
    </p:spTree>
    <p:extLst>
      <p:ext uri="{BB962C8B-B14F-4D97-AF65-F5344CB8AC3E}">
        <p14:creationId xmlns:p14="http://schemas.microsoft.com/office/powerpoint/2010/main" val="20094256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34823" name="Rectangle 1"/>
          <p:cNvSpPr>
            <a:spLocks noChangeArrowheads="1"/>
          </p:cNvSpPr>
          <p:nvPr/>
        </p:nvSpPr>
        <p:spPr bwMode="auto">
          <a:xfrm>
            <a:off x="838200" y="381000"/>
            <a:ext cx="457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b="1" dirty="0">
                <a:solidFill>
                  <a:srgbClr val="FF0000"/>
                </a:solidFill>
              </a:rPr>
              <a:t>References :- </a:t>
            </a:r>
            <a:endParaRPr lang="en-US" sz="2200" dirty="0">
              <a:solidFill>
                <a:srgbClr val="FF0000"/>
              </a:solidFill>
            </a:endParaRPr>
          </a:p>
        </p:txBody>
      </p:sp>
      <p:sp>
        <p:nvSpPr>
          <p:cNvPr id="34824" name="TextBox 1"/>
          <p:cNvSpPr txBox="1">
            <a:spLocks noChangeArrowheads="1"/>
          </p:cNvSpPr>
          <p:nvPr/>
        </p:nvSpPr>
        <p:spPr bwMode="auto">
          <a:xfrm>
            <a:off x="838200" y="865515"/>
            <a:ext cx="7391400" cy="54476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200" dirty="0" err="1"/>
              <a:t>Afza</a:t>
            </a:r>
            <a:r>
              <a:rPr lang="en-US" sz="1200" dirty="0"/>
              <a:t> Noor (----), “Higher education and mushrooming of management institutions – issues and challenges”, </a:t>
            </a:r>
            <a:r>
              <a:rPr lang="en-US" sz="1200" i="1" dirty="0" err="1"/>
              <a:t>Abhinav</a:t>
            </a:r>
            <a:r>
              <a:rPr lang="en-US" sz="1200" dirty="0"/>
              <a:t>, Vol. 1, Issue 11</a:t>
            </a:r>
          </a:p>
          <a:p>
            <a:r>
              <a:rPr lang="en-US" sz="1200" dirty="0"/>
              <a:t> </a:t>
            </a:r>
          </a:p>
          <a:p>
            <a:r>
              <a:rPr lang="en-US" sz="1200" dirty="0"/>
              <a:t>Bradley, L. H. (1993). “Total quality management for schools”, Lancaster, PA: </a:t>
            </a:r>
            <a:r>
              <a:rPr lang="en-US" sz="1200" dirty="0" err="1"/>
              <a:t>Technomic</a:t>
            </a:r>
            <a:r>
              <a:rPr lang="en-US" sz="1200" dirty="0"/>
              <a:t>.</a:t>
            </a:r>
          </a:p>
          <a:p>
            <a:r>
              <a:rPr lang="en-US" sz="1200" dirty="0"/>
              <a:t> </a:t>
            </a:r>
          </a:p>
          <a:p>
            <a:r>
              <a:rPr lang="en-US" sz="1200" dirty="0" err="1"/>
              <a:t>Datar</a:t>
            </a:r>
            <a:r>
              <a:rPr lang="en-US" sz="1200" dirty="0"/>
              <a:t>, M. </a:t>
            </a:r>
            <a:r>
              <a:rPr lang="en-US" sz="1200" dirty="0" err="1"/>
              <a:t>Srikant</a:t>
            </a:r>
            <a:r>
              <a:rPr lang="en-US" sz="1200" dirty="0"/>
              <a:t>, Garvin, A. David &amp; Cullen, G. Patrick. (2010), </a:t>
            </a:r>
            <a:r>
              <a:rPr lang="en-US" sz="1200" i="1" dirty="0"/>
              <a:t>“Rethinking the MBA: Business Education a Crossroads”</a:t>
            </a:r>
            <a:r>
              <a:rPr lang="en-US" sz="1200" dirty="0"/>
              <a:t>, Boston: Harvard Business Press.</a:t>
            </a:r>
          </a:p>
          <a:p>
            <a:r>
              <a:rPr lang="en-US" sz="1200" dirty="0"/>
              <a:t> </a:t>
            </a:r>
          </a:p>
          <a:p>
            <a:r>
              <a:rPr lang="en-US" sz="1200" dirty="0" err="1"/>
              <a:t>Dayal</a:t>
            </a:r>
            <a:r>
              <a:rPr lang="en-US" sz="1200" dirty="0"/>
              <a:t> </a:t>
            </a:r>
            <a:r>
              <a:rPr lang="en-US" sz="1200" dirty="0" err="1"/>
              <a:t>Iswhar</a:t>
            </a:r>
            <a:r>
              <a:rPr lang="en-US" sz="1200" dirty="0"/>
              <a:t> (2002), “Developing Management Education in India”, </a:t>
            </a:r>
            <a:r>
              <a:rPr lang="en-US" sz="1200" i="1" dirty="0"/>
              <a:t>Journal of Management Education in India</a:t>
            </a:r>
            <a:r>
              <a:rPr lang="en-US" sz="1200" dirty="0"/>
              <a:t>, Vol. 2, No. 2, August 2002</a:t>
            </a:r>
          </a:p>
          <a:p>
            <a:r>
              <a:rPr lang="en-US" sz="1200" dirty="0"/>
              <a:t> </a:t>
            </a:r>
          </a:p>
          <a:p>
            <a:r>
              <a:rPr lang="en-US" sz="1200" dirty="0" err="1"/>
              <a:t>Havaldar</a:t>
            </a:r>
            <a:r>
              <a:rPr lang="en-US" sz="1200" dirty="0"/>
              <a:t> Krishna (2012), </a:t>
            </a:r>
            <a:r>
              <a:rPr lang="en-US" sz="1200" i="1" dirty="0"/>
              <a:t>“Management Education in India : The Present Status and Future Direction”</a:t>
            </a:r>
            <a:r>
              <a:rPr lang="en-US" sz="1200" dirty="0"/>
              <a:t>, SSRN </a:t>
            </a:r>
          </a:p>
          <a:p>
            <a:r>
              <a:rPr lang="en-US" sz="1200" dirty="0"/>
              <a:t> </a:t>
            </a:r>
          </a:p>
          <a:p>
            <a:r>
              <a:rPr lang="en-US" sz="1200" dirty="0"/>
              <a:t>John </a:t>
            </a:r>
            <a:r>
              <a:rPr lang="en-US" sz="1200" dirty="0" err="1"/>
              <a:t>Beena</a:t>
            </a:r>
            <a:r>
              <a:rPr lang="en-US" sz="1200" dirty="0"/>
              <a:t> &amp; </a:t>
            </a:r>
            <a:r>
              <a:rPr lang="en-US" sz="1200" dirty="0" err="1"/>
              <a:t>Panchanatham</a:t>
            </a:r>
            <a:r>
              <a:rPr lang="en-US" sz="1200" dirty="0"/>
              <a:t> N (2011), “Management Education in India – Trends, Issues and Challenges”, </a:t>
            </a:r>
            <a:r>
              <a:rPr lang="en-US" sz="1200" i="1" dirty="0"/>
              <a:t>AMET Journal of Management</a:t>
            </a:r>
            <a:r>
              <a:rPr lang="en-US" sz="1200" dirty="0"/>
              <a:t>, July-Dec 2011</a:t>
            </a:r>
          </a:p>
          <a:p>
            <a:r>
              <a:rPr lang="en-US" sz="1200" dirty="0"/>
              <a:t> </a:t>
            </a:r>
          </a:p>
          <a:p>
            <a:r>
              <a:rPr lang="en-US" sz="1200" dirty="0" err="1"/>
              <a:t>Kaul</a:t>
            </a:r>
            <a:r>
              <a:rPr lang="en-US" sz="1200" dirty="0"/>
              <a:t> </a:t>
            </a:r>
            <a:r>
              <a:rPr lang="en-US" sz="1200" dirty="0" err="1"/>
              <a:t>Natashaa</a:t>
            </a:r>
            <a:r>
              <a:rPr lang="en-US" sz="1200" dirty="0"/>
              <a:t> (2011), “Management Education in India – A Case Study”, </a:t>
            </a:r>
            <a:r>
              <a:rPr lang="en-US" sz="1200" i="1" dirty="0"/>
              <a:t>Asian Journal of Management Research</a:t>
            </a:r>
            <a:r>
              <a:rPr lang="en-US" sz="1200" dirty="0"/>
              <a:t>, Vol. 2, Issue 1, 2011</a:t>
            </a:r>
          </a:p>
          <a:p>
            <a:r>
              <a:rPr lang="en-US" sz="1200" dirty="0"/>
              <a:t> </a:t>
            </a:r>
          </a:p>
          <a:p>
            <a:r>
              <a:rPr lang="en-US" sz="1200" dirty="0" err="1"/>
              <a:t>Longanecker</a:t>
            </a:r>
            <a:r>
              <a:rPr lang="en-US" sz="1200" dirty="0"/>
              <a:t>, D. (1995). “High performance higher education: The federal role”, </a:t>
            </a:r>
            <a:r>
              <a:rPr lang="en-US" sz="1200" i="1" dirty="0"/>
              <a:t>Thought </a:t>
            </a:r>
            <a:endParaRPr lang="en-US" sz="1200" dirty="0"/>
          </a:p>
          <a:p>
            <a:r>
              <a:rPr lang="en-US" sz="1200" i="1" dirty="0"/>
              <a:t>&amp; Action: The NEA Higher Education Journal</a:t>
            </a:r>
            <a:r>
              <a:rPr lang="en-US" sz="1200" dirty="0"/>
              <a:t>, XI, 105-110.</a:t>
            </a:r>
          </a:p>
          <a:p>
            <a:r>
              <a:rPr lang="en-US" sz="1200" dirty="0"/>
              <a:t> </a:t>
            </a:r>
          </a:p>
          <a:p>
            <a:r>
              <a:rPr lang="en-US" sz="1200" dirty="0" err="1"/>
              <a:t>Manimala</a:t>
            </a:r>
            <a:r>
              <a:rPr lang="en-US" sz="1200" dirty="0"/>
              <a:t> Mathew (2006), “Management Education in India: A Perspective on Quality Improvement”, </a:t>
            </a:r>
            <a:r>
              <a:rPr lang="en-US" sz="1200" i="1" dirty="0"/>
              <a:t>Journal of Management and Entrepreneurship</a:t>
            </a:r>
            <a:r>
              <a:rPr lang="en-US" sz="1200" dirty="0"/>
              <a:t>, 1(3), September 2006</a:t>
            </a:r>
          </a:p>
          <a:p>
            <a:r>
              <a:rPr lang="en-US" sz="1200" dirty="0"/>
              <a:t> </a:t>
            </a:r>
          </a:p>
          <a:p>
            <a:r>
              <a:rPr lang="en-US" sz="1200" dirty="0"/>
              <a:t>Mathew George (2014), “Quality of Management Education: Customer Trust Perspective”,  </a:t>
            </a:r>
            <a:r>
              <a:rPr lang="en-US" sz="1200" i="1" dirty="0"/>
              <a:t>SCMS Journal of Indian Management</a:t>
            </a:r>
            <a:r>
              <a:rPr lang="en-US" sz="1200" dirty="0"/>
              <a:t>, April-June 2014</a:t>
            </a:r>
          </a:p>
          <a:p>
            <a:r>
              <a:rPr lang="en-US" sz="1200" dirty="0"/>
              <a:t> </a:t>
            </a:r>
          </a:p>
        </p:txBody>
      </p:sp>
      <p:sp>
        <p:nvSpPr>
          <p:cNvPr id="2" name="TextBox 1"/>
          <p:cNvSpPr txBox="1"/>
          <p:nvPr/>
        </p:nvSpPr>
        <p:spPr>
          <a:xfrm>
            <a:off x="6934200" y="6400800"/>
            <a:ext cx="1295400" cy="369332"/>
          </a:xfrm>
          <a:prstGeom prst="rect">
            <a:avLst/>
          </a:prstGeom>
          <a:noFill/>
        </p:spPr>
        <p:txBody>
          <a:bodyPr wrap="square" rtlCol="0">
            <a:spAutoFit/>
          </a:bodyPr>
          <a:lstStyle/>
          <a:p>
            <a:r>
              <a:rPr lang="en-US" dirty="0" err="1" smtClean="0"/>
              <a:t>Cont</a:t>
            </a:r>
            <a:r>
              <a:rPr lang="en-US" dirty="0" smtClean="0"/>
              <a:t>…</a:t>
            </a:r>
            <a:endParaRPr lang="en-US" dirty="0"/>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39</a:t>
            </a:fld>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AutoShape 2" descr="data:image/jpeg;base64,/9j/4AAQSkZJRgABAQAAAQABAAD/2wCEAAkGBxQSEhUUEhQUFBUXFxUXGBgUFRQUFBYXFBcXFxQVFxcYHCggHBwlHBQUITEhJSkrLi4uFx8zODMsNygtLisBCgoKDg0OGxAQGiwkHyQsLCwsNCwsLCwsLCwsLCwsLC8sLCwsLCwsLCwsLCwsLCwsLCwsLCwsLCwsLCwsLCwsLP/AABEIAQoAvgMBIgACEQEDEQH/xAAcAAABBQEBAQAAAAAAAAAAAAAFAAEDBAYCBwj/xAA6EAABAwIEAwYFAgcAAQUAAAABAAIRAyEEEjFBBVFhBiJxgZGhEzKx0fDB4QcUI0JScvEzFkNigqL/xAAaAQACAwEBAAAAAAAAAAAAAAAAAgEDBAUG/8QAKREAAgIBAwMDBAMBAAAAAAAAAAECEQMSITEEIkEFUbEyQqHhE2HRFP/aAAwDAQACEQMRAD8A9jSSSUijJJJIJEkkuHvAUEnRXJcqtTEqE4rlHmq3lih1jYQzJsyFvxZCqVeJOGl/YpP+iI38TNACnQLC8aB11/NUS/nmkJ45YvyK8ckWpXJeFSdjhtdQOxx2t6KHniiVjYU+IPwFOHAoWMY4dV23iLTrbxUrLFkODQSSUNOqDofRSgqwQdJJOpAZJOkgBkkkkASJJJIIEmSSKAI6r4CH1nuJsrdVzZuVTxGK2B+izZZF0EV6mFJ1eR4CPdUqxDNHvPiZ+gTYviRFpQqpizOYwVhlJeDXGD8k1XFO2BPgQnpybkH0P6KfCPp1CM7QHbTafMfqiPwYt7FSo2rQN1s0UqVbYj7+4UjcREAxfQ7Hn4HopKtCf05g+PIqDIHCDofUOGhHX6oVoV0yzZ3jzH08Vw4kaifDX91TbULXZXfNz2e37j9+YU1WtAvpzO3+3TqnFEanIqF+OH9w8/3XNaoDYi/5cHcIZinvG2ccv7lHAyVhSnii0yx3lP0RvAcWDjD7H815LAtxDSe6YPI2hOzijmHvgxz0TwyuJEsSZ6mE6znZ3jTXgNJ8PstGt0JqStGSUXF0xJJkk4okkkkASJJ0yCDl7oCoVsRKlx7tAhleqBqqMs6LccbHc4k2nysoq1QAXPqVBUxtrAnwgfVCsTxBw+VuU8yQT6kmPJYXM1KBLiy520Dm428p1UWHpg2mfb2VZhe+5M+p9yi+AwxsqVuy/hEuHwIAVyk6LOuFep0LJqtELXGGngoctXJUe385qpiRqfyeauubHgqtUIkhEik4tfZ3iDyXQJbY3HvHTmOijxFGLiev3VR+Jy9R6eiqToerJK1KB3Lt5bt8FTfiY1Uprg6GPGxVWuJ3v6KbsEqK2KoNqX357+qFVqj6XzXbz28yrVfOwyPTT/hTNxE6eYOqgZEGHxnw4eyY3A26iF6h2c4u3E0g4HvCxH6ryx2HbMsPw3eBynxjRFOznEHYarmIsfmANiP8h1CuxT0v+ivJDUj1VMuaNQOaHC4Ikea7W8xjJJJIAlTJ0yCChxHZZzidaFp+INkLJcVWDqrNfTgw16h+WY5yGjy5qWjgrh1Qhx2yyPtKq1cSKd3R6T5AfqrHDsQXHM7y8OiyeDS0GaGFi/sEXwVCFBgW5rokwQtOKHkqnLwTRZQPKlzKGoVexERVmIbWsUQJVXEhVyRZEoPfBsquIotfP9p5jTzCnr05CGvrEWKzvYfSVMThHN0v4X/dDq2Lix9wfaUYdXHX6qpiHtdaQfHX6KAooDHNG8fRQVvhvuDB2LTBXOLw4Oh/X2Q6thXbGfKUyBotPqPbr3hzFneYU+FxjXENJvts4euqDNxRacr/AM8irdFlOpv62IU0RZ6Z2K4g4g0nXy3b4ch0+61S8n7KYg0KzZdYOAnXumxE+/kvWJW7BK40Y8sadjJJJlcVEqSSZBBFiWy0rKcTZ3itgVm+N0IdOyy9VG42aOnfdRg+KP8A6kbD6q/wfvGTppCC8Xq94+JPpYfVFuAvFvKBt1K59G43eANlcCrYMd0K2whbIbKjO+RyuHBSkKOoU5BWe5V6xspauq4FwlYyBznwEPxVKUQeFWrNVMlZoigPUZz/AOKriWuF7OHUX9Qr1Z0KLMFWDiBnwf7L9Cqjids3hP3CMV8OdWwen2VR7M2tj7otC0BsVRP9wJ/N13hKE6jwEIg+m7ZR/LcgKUxXEqVQ6jUBBhrovNp/xXsvZvFmrhqbjcxB8rLyKpRLwM12zMREHnZeqdjaGTCsEzMkdAdGzuteDkzZuA4mSSWszEiSSSAEhvGqUsnkiSrcQZNN3gkyK4tDQdSR4r2llrp/+RHqrvA8TmcGtuLfn51XPayjIJ5GR5fhXX8PcNLxNyTPQDNr+cly4pOJ0ZOmekOa4w0WEXjVduwg1DiD4psfXyIKeJFxIac0axZo8XGG+Uq1yV0LGLq+ApUr1GaOzj3SwvFBU2IPVAqnHKYMOeAejg4e0+6ssIdDm38N0amhlFNB1xuo3VgFWdWIbKHVMX3uidyFWNssl11TxeJa0GSAhfEMa55LWH0Q1nDXOMvJPsFW2XJUWcTxRkwA4noFQr43m1zeRRIU2UxYCVTxWIB1CSyabBFfitRhixVV3Hqk3AXfEmd782QetunjFMqm2g3R4iX6EeFlK6s/cz9FmcNU70I7hqxAG467KHGiFKwnhXAgkiDHOR4rcfw+xhIfScZA7zddJg/p7rFUBYkDzF/ZbP8Ah7cVZ+YZRtEGYgbXBV2H6kUZvpZskkkluMhIkkkoASYhOkgDzDtbg8peI0MhS9jqQYWWgnTyC1XarhfxGZxqBfqFm+Atiu0bAGPIR7klcrJB48lHTxyU4WajH4Yvj9CszjOBA1AaxLqd4b/bJ3dButeBZR1mSPurq3sW2lR5DxDg1UOEUssOfLmtMObbJEWEQTPXotR2WwtQRZ0ATJmJ3H/FosXgwdgegEq1w7CmL6DbZWTm57NFcMax20yTF0xkWI49iodA8T5Le410NJXm/Fu9XjoqpcmjH9NnYxZYxsQC7SftqVR4zjq1Jpc8GAGk3jKHnK0kDSToCStEzDNflcWiQAJGojaeSodoeB/H7zu8YA2mBcSITQ0fcVZNddpkWcWcXTp4wR67IpRriqyRqo3cBLQbHz6bABX+C8IcwEu9OWmuyXIo/aNi1pdwMxtI78vPxQjE0rrUcapCfz6IHVaJ+iSL3GktgBUGVy0HDamYfmv59UKxtGD0P1UvB6+V+Q+Sd7oqWzNHhnR3m2jUfot12GYS97xZpa0EdZP7+qw/w7gjz5EL0jsVQy0S7/Jx/wDzY+8psCuQufaJokkky3mIlSSSUAJJJJAFTiT+4RubLM8NwsVSeh/RautSzRPOUFaMtQjeCfcLJ1EbaZq6eVWi9SK5r1IUHxwFWxNcFV3sadNsnbXBMK4wWQSnjGNPVG6TpAKmLsWcaKvEz3F5rjH/ANYnqvReMHuwvOuLHI8+KSXJbjXaGuEV8wjkjVPCyJWZ4DXBPIrW0KtkIma9ilXwo39pQ/E1QwQEVxVVZ3ib0kh4R23A/E6soJjtiNUTqmSqmLZohciyRUxDQ4TzifHmh5okOBGouD1RNjZken5+aKJtEuMDnFvRPFlMkafhpzNaY1H/AEL1HgGH+Hh6TTqGgnxd3j7lYXspw7O5jNQLu8l6S0QIWjp48szdRLhCSSSWkzEqSSSAEkkkgBih/EMPq7eIRFQ4lstPgknFOLHxyqSM3iqmVBMXjiTlbr9OqOYnC5jJ5FZ84YszuAzEE23IAsB7rn7nWg1Rc4fRbqbnmVo/55sgaeO/gsdw3tLhy/4bszHgTBbNuYI1C0VOtTqjuvafA3HknSoSdvdobi2KGUwVg8W8PeSdAtLxjBvdOU2KxmM4Y7N3krtsshpUSSpifh1GObzg+C1uCx0tErI0cJH7olh6sbqCdmHcRWQTHVVabULha6G4wFKyxVRQIuoMWYhW2C6ocSqAPAJiQPdTFFM2kzmleeisYDI0g6uOgVaoQ1gA1MSbaE/potV/DXgPxapxDx3GWZO5Gn3TwjbpGfJOtzedmeHfCotLhD3CXdJ0HkjCSS6EVSpHPbt2MkkkpIJUkkkAJJJMgB0xTpkABarcpI6oc6l3/FG+JU75udkPdTmDyWGcalR0ccrjZju0HBhSxNHFNbIY7vNG7XAh3mJkeC0VXgFKq1r22JaXZm2PMaaonXoB4ghDqJfQhrILId3DYgkzY8pn1Uprhj9z7oOn8gLiHC8XTALKhLXHuyb30sZQPG8FxbqhY494Au+bYdR6ea3uL4swuZIcIIN2mxGn6IRxPjjGueWguLmxIHXqhqPgZZM720/gxlbgdQNaXP8AmpmpvawMe6EU8DVqVgxjjlEEkac4Wir1qlaATlAGWGmbciY+iv4LDNpi1lGpIZRyfewpwvBhjQNgNTueaGcSABnqi7KsU5O6zuLqZnEqmRZErN1QLj1MvqQOn0WgoDfbVEOC9lzXLXkgBx8TY3+ieCfgz52vIE7P9l34qq1twwQXHbzXtPD8EyjTbTpiGtEBNw/AsosDKYgD1PU9VZW3Hj088nPnPUJJJJWFYySSSAJkydJBAySSSCRkk6SAIq9PM0hCGC8HVG0P4jh/72+fhzVOWF7ovwzp0yMtVeuwEXCsUnyE7mhUGm6AWJwwPNC8Xwxo2t1WmrBC8bCrkjRDJL3ADqQboomML3RtuVeqsAQ7E4jJYJS0m4ri/wC1v/AEJqDQc/onbUklx/7yCr1a2+5Sk+CSpUgQPP6L0bsOQcO07guHv/xeXNfN/T9F6N/D2uPhvZuIcB0Nj9B6q/A+8xdSuw16ZOmW45wkkkkAMknTIAmTJJIASSSSAEkkmQAkkkkADMZRyHMPlO3I/ZVH4sbotjmyw+Sz+Iwma7THTUfssmVaXsbsDUo7jVsXMoViKw3uucSx7dvS4Q6u597QszkboQRxjcXAP55IHWqFxV2rRJ1Q+vVgwweaWy2kjqrUyiPb7qm4k/r9l22kTr+6mbQjx26dVIjZGxvsinDOJuoVGVGag6bEHUHpZVhS2S+F91KdMpkrR6jge01CoAZLJIHeB+Y7CNd/QotSrNd8rg6Ld0g35WXitJ7hAE96o0CNYZcnyI5blbHsdxsNn4hDab3PAMH5sxIOpsZJ2iVqhnt0znzw1wbxJcseHCQQRzBkLpajOJJJJAEiSZJADpJlUxfE6VL/AMlRjehN/QXQ3Q0YuTqKstpLL47tpSbak1zzzPcb9/ZZviPaevVtnyDlTlvqdfdVSzRRvw+l58nKpf3/AIeiYnG06fz1GM/2cB9VRxHaXCs1qtP+sv8AoF5c+pudVHmJVT6h+EdGHouP7pP4/wBPRv8A1bRqO+GxtQl1gcojx1mN1I4whPZzA/BpfEsXVMoDgWmGuiA3Uak5tDpyRY6KqU3J7mPJDFCTji4+SnXbKp1KQVuqSFVL1VIeNgfG4eSQLfVCzg76QFpzS1PNDsUyEhcnYINHkLnT7qenho0uVcpYfc3KsMpQpFbBv8vBUVVmUxF5t1OwRd1FUsYw90tguJOUG4OxceQH19y/crk9gWXEEwGuy/02Wgl7jNQgjaOYOnRW6VEkhjQQymIuZuQN4HIbJmNAa0tzAiW02u77Xvdd1QE31nbQ66kmMDhcrAN9T1JuVKb8spjFclX4J2c5p/yY4tcPBwMrvA9ta+Ef8PETiGTZxgVQD10dpv6q3UprDcfxQq1O6e6208zufBW45ST2NGHCsj0tWj2vhHGaOKbmovDubdHt/wBm7K+vnrBVKlNwfTc5rho5pgr0fs/2/wC7lxbTmGj2Ad7/AGbNj1FvBao5l5M3UenTjvj3X5PQkL45xynhm97vPPysGp6nkOq57RcbbhaeY3eZyN5nmegXmWIxTqrzUqGXOvJ2HLojLl07Lkb0/wBPefvn9Pz+gtxTtNXrWnI3/Fkj1OpQfMuZXJcsjbfJ6THihjWmCpHRconPXDnpAKC5IdXOFYX4tdlMglgIdVIBMMBuDGxMDzVZxytLvT9FteyPBhhwX1P/ADEDMJEsDhOhPIgeIKDF13U/xY9uXwFq1QvqNbAa1rS7LG5IDbzGxMRy5KV1NUeEVTUqVnmIzhjYEWZJNj1cR5Io4aKYrY8/xsCsa2FWpU1cx97LihTnZQ+S5PtIywwdgheKp3WhrtytQf4UlLJDQl5IKdFWPgWVujQhSV2gBGnaxJTtgrEshjjYW3ny0v5INdxJzFjiG5mvk5WC/wANjm7kQTMG07Si1bEON4BABdlMNc2SB8R0mHM1gzteIhV6FEV3WB+E0nXV7wbuPmPWIsEu901sL9W9nPDqRd/Uc0A6NaNGt6eKIgfm6suYAJ2Hosb2i7Q5pp0DbR1Qb9GdOqdRLsWKWV1EftH2gEGlRMnRzxtza08+Z2+mXa1dNpqQMVnB2sPTrHGkctC7CcBdQoL1BB/ivEHYqs6o/TYbADRo6BVyUg2BC5c5Q3YRiopRjwh3OUT3Ji5cEqCxIcKxTao6TFYCBZMt8Ioh+JotcJAdnIkX+GC6LncgCFtOJYp4ZUcJsyRyGfM+ADP+I/eVkez4H81SJ0/qbE/+2+LDqAtfjA6ox8CwFJw5Oy/MJ5A289SEk26OF6hvnV+y+SbgOCNKk0Ou4953VzrlXnrqlUzNBG4n15rrKr0qRz7tg6pRl0q1h8KBc6qVzLypJshIGypiaGayq/yoHVFCFBWfAJIsNVDS5ZKk+Cq9sDpE+iF1scDEtJpkxmGjSDB+INgO8eo03RNmMa8mm4BpjNBmHNguzuMWaGwSD4LN4zGsqVDLhSo6ue8mahHyljdSZkyBaearfc9LRMU5cDso/Hf3DNMGTUtmqHkCB8vh9ZVvGYmlhmDMQ0bAano0IPi+0zabfh4VtgID3iI/1Z+p9FmMTVc8lz3FzjqSZP8Ay+ilRUVSOng9PnPeey/P6LXHOOPxEj5Kf+I1d/ud/DRBmhd1F1SYmOtDFGC0xWwmtXWVS5Usqiy2iPKnyrsNXQCLCi25yic5cveoplAJHeZS0qaalTVkBQQ2OAnauV0grB/GcaabRl+aZHiNPzovScLiHVKTQBILQ60NL6T2tL3QZ3da1yW8ivKajDiMUymNJA/Pf1XseGwn8vRbkgARlzfKHHVp5B318QpljuOpLdHB9RzKWXT7BrBlpAaYJABaf8m/2kKV2FHULP4J2UufLgBPdjvNzOnO2ZMHl4CJRCrxJ9g1rTOUlxJjvSdBvAk3tKsx5otVLwcuUJJ9pdOF6phhOvsosLxJtQOygktOUgAkTANnaEQ4LO9oO0FWi1zg4Ate1oaO9OZr9SLbAxqIHOU7njTonHDLNqK8lbtX2oNCoaVHK5zYzudJAJvlAB1A18Vm8R2vxLxEsaB/jTBE3v3pugVaoXEkkkkkknUkmST4lMAqJOz1eHocUIpOKb92WsRxGo8APe4gTAsPmmdPEqqLroNUjWqDTGMY7RVHGVQ1Cp6hUDgpHIQ1T0mJmNU7WobA5hIhdkJQoIs4ATwuoXD3IAjKmpMULFcpKQbJGtTlJMoKxwoOIV8jCdzYKwEI4+bt/N1KW5Xlnog5ewc/hnwo1K5qkWbYeJ+wXszGQIWH/hm0fAbYalborbjXaeO6iTlN2CMdwzQsEhpJDZILTFi0wbTt1kQo8RigIaMwPzEfKRJAJFjNpHkNJBRoqMNEzAnnuklhi+NhFkfkz/C21QKgyElzy4kuOQzyBgjQDTbzXnXaLiHxaroMtaSBHykizngaXiJjQL1XtI4jC4ggwfhVLix+UrxZ6oyY1Fne9Ggpasj8bIdoXYCYLsKs7x0AnKQXLlJBG5ckLoplAw7GqYBcU1KgVnKaE5TFAEdR8KoHF5MbJY02Kjwvyf8A2Kagvej/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extBox 4"/>
          <p:cNvSpPr txBox="1"/>
          <p:nvPr/>
        </p:nvSpPr>
        <p:spPr>
          <a:xfrm>
            <a:off x="612776" y="927070"/>
            <a:ext cx="7896082" cy="5324535"/>
          </a:xfrm>
          <a:prstGeom prst="rect">
            <a:avLst/>
          </a:prstGeom>
          <a:noFill/>
        </p:spPr>
        <p:txBody>
          <a:bodyPr wrap="square" rtlCol="0">
            <a:spAutoFit/>
          </a:bodyPr>
          <a:lstStyle/>
          <a:p>
            <a:r>
              <a:rPr lang="en-US" sz="2000" b="1" dirty="0">
                <a:solidFill>
                  <a:schemeClr val="tx2"/>
                </a:solidFill>
                <a:ea typeface="Verdana" pitchFamily="34" charset="0"/>
                <a:cs typeface="Verdana" pitchFamily="34" charset="0"/>
              </a:rPr>
              <a:t>It has been more than sixty years for Management Education in India</a:t>
            </a:r>
            <a:r>
              <a:rPr lang="en-US" sz="2000" b="1" dirty="0" smtClean="0">
                <a:solidFill>
                  <a:schemeClr val="tx2"/>
                </a:solidFill>
                <a:ea typeface="Verdana" pitchFamily="34" charset="0"/>
                <a:cs typeface="Verdana" pitchFamily="34" charset="0"/>
              </a:rPr>
              <a:t>.</a:t>
            </a:r>
          </a:p>
          <a:p>
            <a:endParaRPr lang="en-US" sz="2000" b="1" dirty="0">
              <a:solidFill>
                <a:schemeClr val="tx2"/>
              </a:solidFill>
              <a:ea typeface="Verdana" pitchFamily="34" charset="0"/>
              <a:cs typeface="Verdana" pitchFamily="34" charset="0"/>
            </a:endParaRPr>
          </a:p>
          <a:p>
            <a:r>
              <a:rPr lang="en-US" sz="2000" b="1" dirty="0">
                <a:solidFill>
                  <a:schemeClr val="tx2"/>
                </a:solidFill>
                <a:ea typeface="Verdana" pitchFamily="34" charset="0"/>
                <a:cs typeface="Verdana" pitchFamily="34" charset="0"/>
              </a:rPr>
              <a:t>Different types of institutions offering management education can be broadly classified into</a:t>
            </a:r>
            <a:r>
              <a:rPr lang="en-US" sz="2000" b="1" dirty="0" smtClean="0">
                <a:solidFill>
                  <a:schemeClr val="tx2"/>
                </a:solidFill>
                <a:ea typeface="Verdana" pitchFamily="34" charset="0"/>
                <a:cs typeface="Verdana" pitchFamily="34" charset="0"/>
              </a:rPr>
              <a:t>:</a:t>
            </a:r>
          </a:p>
          <a:p>
            <a:endParaRPr lang="en-US" sz="2000" b="1" dirty="0">
              <a:solidFill>
                <a:schemeClr val="tx2"/>
              </a:solidFill>
              <a:ea typeface="Verdana" pitchFamily="34" charset="0"/>
              <a:cs typeface="Verdana" pitchFamily="34" charset="0"/>
            </a:endParaRPr>
          </a:p>
          <a:p>
            <a:pPr marL="800100" lvl="1" indent="-342900">
              <a:buFont typeface="Arial" pitchFamily="34" charset="0"/>
              <a:buChar char="•"/>
            </a:pPr>
            <a:r>
              <a:rPr lang="en-US" sz="2000" b="1" dirty="0">
                <a:solidFill>
                  <a:schemeClr val="tx2"/>
                </a:solidFill>
                <a:ea typeface="Verdana" pitchFamily="34" charset="0"/>
                <a:cs typeface="Verdana" pitchFamily="34" charset="0"/>
              </a:rPr>
              <a:t>University </a:t>
            </a:r>
            <a:r>
              <a:rPr lang="en-US" sz="2000" b="1" dirty="0" smtClean="0">
                <a:solidFill>
                  <a:schemeClr val="tx2"/>
                </a:solidFill>
                <a:ea typeface="Verdana" pitchFamily="34" charset="0"/>
                <a:cs typeface="Verdana" pitchFamily="34" charset="0"/>
              </a:rPr>
              <a:t>Departments/Colleges</a:t>
            </a:r>
          </a:p>
          <a:p>
            <a:pPr marL="800100" lvl="1" indent="-342900">
              <a:buFont typeface="Arial" pitchFamily="34" charset="0"/>
              <a:buChar char="•"/>
            </a:pPr>
            <a:r>
              <a:rPr lang="en-US" sz="2000" b="1" dirty="0" smtClean="0">
                <a:solidFill>
                  <a:schemeClr val="tx2"/>
                </a:solidFill>
                <a:ea typeface="Verdana" pitchFamily="34" charset="0"/>
                <a:cs typeface="Verdana" pitchFamily="34" charset="0"/>
              </a:rPr>
              <a:t>AICTE </a:t>
            </a:r>
            <a:r>
              <a:rPr lang="en-US" sz="2000" b="1" dirty="0">
                <a:solidFill>
                  <a:schemeClr val="tx2"/>
                </a:solidFill>
                <a:ea typeface="Verdana" pitchFamily="34" charset="0"/>
                <a:cs typeface="Verdana" pitchFamily="34" charset="0"/>
              </a:rPr>
              <a:t>approved standalone management </a:t>
            </a:r>
            <a:r>
              <a:rPr lang="en-US" sz="2000" b="1" dirty="0" smtClean="0">
                <a:solidFill>
                  <a:schemeClr val="tx2"/>
                </a:solidFill>
                <a:ea typeface="Verdana" pitchFamily="34" charset="0"/>
                <a:cs typeface="Verdana" pitchFamily="34" charset="0"/>
              </a:rPr>
              <a:t>institutions</a:t>
            </a:r>
          </a:p>
          <a:p>
            <a:pPr marL="800100" lvl="1" indent="-342900">
              <a:buFont typeface="Arial" pitchFamily="34" charset="0"/>
              <a:buChar char="•"/>
            </a:pPr>
            <a:r>
              <a:rPr lang="en-US" sz="2000" b="1" dirty="0" smtClean="0">
                <a:solidFill>
                  <a:schemeClr val="tx2"/>
                </a:solidFill>
                <a:ea typeface="Verdana" pitchFamily="34" charset="0"/>
                <a:cs typeface="Verdana" pitchFamily="34" charset="0"/>
              </a:rPr>
              <a:t>Indian </a:t>
            </a:r>
            <a:r>
              <a:rPr lang="en-US" sz="2000" b="1" dirty="0">
                <a:solidFill>
                  <a:schemeClr val="tx2"/>
                </a:solidFill>
                <a:ea typeface="Verdana" pitchFamily="34" charset="0"/>
                <a:cs typeface="Verdana" pitchFamily="34" charset="0"/>
              </a:rPr>
              <a:t>Institute of </a:t>
            </a:r>
            <a:r>
              <a:rPr lang="en-US" sz="2000" b="1" dirty="0" smtClean="0">
                <a:solidFill>
                  <a:schemeClr val="tx2"/>
                </a:solidFill>
                <a:ea typeface="Verdana" pitchFamily="34" charset="0"/>
                <a:cs typeface="Verdana" pitchFamily="34" charset="0"/>
              </a:rPr>
              <a:t>Managements</a:t>
            </a:r>
          </a:p>
          <a:p>
            <a:pPr marL="800100" lvl="1" indent="-342900">
              <a:buFont typeface="Arial" pitchFamily="34" charset="0"/>
              <a:buChar char="•"/>
            </a:pPr>
            <a:r>
              <a:rPr lang="en-US" sz="2000" b="1" dirty="0" smtClean="0">
                <a:solidFill>
                  <a:schemeClr val="tx2"/>
                </a:solidFill>
                <a:ea typeface="Verdana" pitchFamily="34" charset="0"/>
                <a:cs typeface="Verdana" pitchFamily="34" charset="0"/>
              </a:rPr>
              <a:t>Department </a:t>
            </a:r>
            <a:r>
              <a:rPr lang="en-US" sz="2000" b="1" dirty="0">
                <a:solidFill>
                  <a:schemeClr val="tx2"/>
                </a:solidFill>
                <a:ea typeface="Verdana" pitchFamily="34" charset="0"/>
                <a:cs typeface="Verdana" pitchFamily="34" charset="0"/>
              </a:rPr>
              <a:t>of Management in Indian Institute of </a:t>
            </a:r>
            <a:r>
              <a:rPr lang="en-US" sz="2000" b="1" dirty="0" smtClean="0">
                <a:solidFill>
                  <a:schemeClr val="tx2"/>
                </a:solidFill>
                <a:ea typeface="Verdana" pitchFamily="34" charset="0"/>
                <a:cs typeface="Verdana" pitchFamily="34" charset="0"/>
              </a:rPr>
              <a:t>Technology</a:t>
            </a:r>
          </a:p>
          <a:p>
            <a:pPr marL="800100" lvl="1" indent="-342900">
              <a:buFont typeface="Arial" pitchFamily="34" charset="0"/>
              <a:buChar char="•"/>
            </a:pPr>
            <a:r>
              <a:rPr lang="en-US" sz="2000" b="1" dirty="0" smtClean="0">
                <a:solidFill>
                  <a:schemeClr val="tx2"/>
                </a:solidFill>
                <a:ea typeface="Verdana" pitchFamily="34" charset="0"/>
                <a:cs typeface="Verdana" pitchFamily="34" charset="0"/>
              </a:rPr>
              <a:t>Department </a:t>
            </a:r>
            <a:r>
              <a:rPr lang="en-US" sz="2000" b="1" dirty="0">
                <a:solidFill>
                  <a:schemeClr val="tx2"/>
                </a:solidFill>
                <a:ea typeface="Verdana" pitchFamily="34" charset="0"/>
                <a:cs typeface="Verdana" pitchFamily="34" charset="0"/>
              </a:rPr>
              <a:t>of Management in National Institute of </a:t>
            </a:r>
            <a:r>
              <a:rPr lang="en-US" sz="2000" b="1" dirty="0" smtClean="0">
                <a:solidFill>
                  <a:schemeClr val="tx2"/>
                </a:solidFill>
                <a:ea typeface="Verdana" pitchFamily="34" charset="0"/>
                <a:cs typeface="Verdana" pitchFamily="34" charset="0"/>
              </a:rPr>
              <a:t>Technology</a:t>
            </a:r>
          </a:p>
          <a:p>
            <a:pPr marL="800100" lvl="1" indent="-342900">
              <a:buFont typeface="Arial" pitchFamily="34" charset="0"/>
              <a:buChar char="•"/>
            </a:pPr>
            <a:r>
              <a:rPr lang="en-US" sz="2000" b="1" dirty="0" smtClean="0">
                <a:solidFill>
                  <a:schemeClr val="tx2"/>
                </a:solidFill>
                <a:ea typeface="Verdana" pitchFamily="34" charset="0"/>
                <a:cs typeface="Verdana" pitchFamily="34" charset="0"/>
              </a:rPr>
              <a:t>Open Universities</a:t>
            </a:r>
          </a:p>
          <a:p>
            <a:pPr marL="800100" lvl="1" indent="-342900">
              <a:buFont typeface="Arial" pitchFamily="34" charset="0"/>
              <a:buChar char="•"/>
            </a:pPr>
            <a:r>
              <a:rPr lang="en-US" sz="2000" b="1" dirty="0" smtClean="0">
                <a:solidFill>
                  <a:schemeClr val="tx2"/>
                </a:solidFill>
                <a:ea typeface="Verdana" pitchFamily="34" charset="0"/>
                <a:cs typeface="Verdana" pitchFamily="34" charset="0"/>
              </a:rPr>
              <a:t>Other </a:t>
            </a:r>
            <a:r>
              <a:rPr lang="en-US" sz="2000" b="1" dirty="0">
                <a:solidFill>
                  <a:schemeClr val="tx2"/>
                </a:solidFill>
                <a:ea typeface="Verdana" pitchFamily="34" charset="0"/>
                <a:cs typeface="Verdana" pitchFamily="34" charset="0"/>
              </a:rPr>
              <a:t>Non affiliated private institutions</a:t>
            </a:r>
          </a:p>
          <a:p>
            <a:endParaRPr lang="en-US" sz="2000" b="1" dirty="0">
              <a:ea typeface="Verdana" pitchFamily="34" charset="0"/>
              <a:cs typeface="Verdana" pitchFamily="34" charset="0"/>
            </a:endParaRPr>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C53A9509-B4CB-41CB-A7B8-358BA5015E53}" type="slidenum">
              <a:rPr lang="en-US" smtClean="0"/>
              <a:pPr>
                <a:defRPr/>
              </a:pPr>
              <a:t>4</a:t>
            </a:fld>
            <a:endParaRPr lang="en-US"/>
          </a:p>
        </p:txBody>
      </p:sp>
      <p:sp>
        <p:nvSpPr>
          <p:cNvPr id="4" name="TextBox 3"/>
          <p:cNvSpPr txBox="1"/>
          <p:nvPr/>
        </p:nvSpPr>
        <p:spPr>
          <a:xfrm>
            <a:off x="647753" y="309797"/>
            <a:ext cx="6019800" cy="461665"/>
          </a:xfrm>
          <a:prstGeom prst="rect">
            <a:avLst/>
          </a:prstGeom>
          <a:noFill/>
        </p:spPr>
        <p:txBody>
          <a:bodyPr wrap="square" rtlCol="0">
            <a:spAutoFit/>
          </a:bodyPr>
          <a:lstStyle/>
          <a:p>
            <a:r>
              <a:rPr lang="en-US" sz="2400" b="1" dirty="0" smtClean="0">
                <a:solidFill>
                  <a:srgbClr val="FF0000"/>
                </a:solidFill>
              </a:rPr>
              <a:t>Introduction :- </a:t>
            </a:r>
            <a:endParaRPr lang="en-US" sz="2400" b="1" dirty="0">
              <a:solidFill>
                <a:srgbClr val="FF0000"/>
              </a:solidFill>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34824" name="TextBox 1"/>
          <p:cNvSpPr txBox="1">
            <a:spLocks noChangeArrowheads="1"/>
          </p:cNvSpPr>
          <p:nvPr/>
        </p:nvSpPr>
        <p:spPr bwMode="auto">
          <a:xfrm>
            <a:off x="838200" y="826797"/>
            <a:ext cx="7391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1200" dirty="0"/>
              <a:t>  </a:t>
            </a:r>
          </a:p>
          <a:p>
            <a:r>
              <a:rPr lang="en-US" sz="1200" dirty="0" err="1"/>
              <a:t>Pandit</a:t>
            </a:r>
            <a:r>
              <a:rPr lang="en-US" sz="1200" dirty="0"/>
              <a:t> </a:t>
            </a:r>
            <a:r>
              <a:rPr lang="en-US" sz="1200" dirty="0" err="1"/>
              <a:t>Virendra</a:t>
            </a:r>
            <a:r>
              <a:rPr lang="en-US" sz="1200" dirty="0"/>
              <a:t> (2014), “IIM-A gets </a:t>
            </a:r>
            <a:r>
              <a:rPr lang="en-US" sz="1200" dirty="0" err="1"/>
              <a:t>Rs</a:t>
            </a:r>
            <a:r>
              <a:rPr lang="en-US" sz="1200" dirty="0"/>
              <a:t>. 20 </a:t>
            </a:r>
            <a:r>
              <a:rPr lang="en-US" sz="1200" dirty="0" err="1"/>
              <a:t>crore</a:t>
            </a:r>
            <a:r>
              <a:rPr lang="en-US" sz="1200" dirty="0"/>
              <a:t> from corporates to create academic Chairs”, </a:t>
            </a:r>
            <a:r>
              <a:rPr lang="en-US" sz="1200" i="1" dirty="0"/>
              <a:t>Business Line</a:t>
            </a:r>
            <a:r>
              <a:rPr lang="en-US" sz="1200" dirty="0"/>
              <a:t>, December 10, 2014 </a:t>
            </a:r>
          </a:p>
          <a:p>
            <a:r>
              <a:rPr lang="en-US" sz="1200" dirty="0"/>
              <a:t> </a:t>
            </a:r>
          </a:p>
          <a:p>
            <a:r>
              <a:rPr lang="en-US" sz="1200" dirty="0" err="1"/>
              <a:t>Rana</a:t>
            </a:r>
            <a:r>
              <a:rPr lang="en-US" sz="1200" dirty="0"/>
              <a:t> Saba (2009), “Quality Management in Higher Education – A Perspective”, Proceedings 2</a:t>
            </a:r>
            <a:r>
              <a:rPr lang="en-US" sz="1200" baseline="30000" dirty="0"/>
              <a:t>nd</a:t>
            </a:r>
            <a:r>
              <a:rPr lang="en-US" sz="1200" dirty="0"/>
              <a:t> CBRC, Lahore, Pakistan</a:t>
            </a:r>
          </a:p>
          <a:p>
            <a:r>
              <a:rPr lang="en-US" sz="1200" dirty="0"/>
              <a:t> </a:t>
            </a:r>
          </a:p>
          <a:p>
            <a:r>
              <a:rPr lang="en-US" sz="1200" dirty="0" err="1"/>
              <a:t>Shukla</a:t>
            </a:r>
            <a:r>
              <a:rPr lang="en-US" sz="1200" dirty="0"/>
              <a:t> </a:t>
            </a:r>
            <a:r>
              <a:rPr lang="en-US" sz="1200" dirty="0" err="1"/>
              <a:t>Shubhendu</a:t>
            </a:r>
            <a:r>
              <a:rPr lang="en-US" sz="1200" dirty="0"/>
              <a:t> (2013), “Management Education in India : Issues and Concerns”, </a:t>
            </a:r>
            <a:r>
              <a:rPr lang="en-US" sz="1200" i="1" dirty="0"/>
              <a:t>International Journal of Education &amp; Learning</a:t>
            </a:r>
            <a:r>
              <a:rPr lang="en-US" sz="1200" dirty="0"/>
              <a:t>, Vol. 2, No. 2 (2013), </a:t>
            </a:r>
            <a:r>
              <a:rPr lang="en-US" sz="1200" dirty="0" err="1"/>
              <a:t>pp</a:t>
            </a:r>
            <a:r>
              <a:rPr lang="en-US" sz="1200" dirty="0"/>
              <a:t> 15-26</a:t>
            </a:r>
          </a:p>
          <a:p>
            <a:r>
              <a:rPr lang="en-US" sz="1200" dirty="0"/>
              <a:t> </a:t>
            </a:r>
          </a:p>
          <a:p>
            <a:r>
              <a:rPr lang="en-US" sz="1200" dirty="0" err="1"/>
              <a:t>Soni</a:t>
            </a:r>
            <a:r>
              <a:rPr lang="en-US" sz="1200" dirty="0"/>
              <a:t>, R. G., </a:t>
            </a:r>
            <a:r>
              <a:rPr lang="en-US" sz="1200" dirty="0" err="1"/>
              <a:t>Chaubey</a:t>
            </a:r>
            <a:r>
              <a:rPr lang="en-US" sz="1200" dirty="0"/>
              <a:t>, M. D., &amp; Ryan, J. C. (2000), “Implementing TQM in higher education institutions: A strategic management approach”, </a:t>
            </a:r>
            <a:r>
              <a:rPr lang="en-US" sz="1200" i="1" dirty="0"/>
              <a:t>Academy of Educational Leadership Journal</a:t>
            </a:r>
            <a:r>
              <a:rPr lang="en-US" sz="1200" dirty="0"/>
              <a:t>, 4, 99-107.</a:t>
            </a:r>
          </a:p>
          <a:p>
            <a:r>
              <a:rPr lang="en-US" sz="1200" dirty="0"/>
              <a:t> </a:t>
            </a:r>
          </a:p>
          <a:p>
            <a:r>
              <a:rPr lang="en-US" sz="1200" dirty="0" err="1"/>
              <a:t>Shweta</a:t>
            </a:r>
            <a:r>
              <a:rPr lang="en-US" sz="1200" dirty="0"/>
              <a:t> &amp; Kumar </a:t>
            </a:r>
            <a:r>
              <a:rPr lang="en-US" sz="1200" dirty="0" err="1"/>
              <a:t>Manoj</a:t>
            </a:r>
            <a:r>
              <a:rPr lang="en-US" sz="1200" dirty="0"/>
              <a:t> (2011), “Management Education in India : Issues &amp; Challenges”, </a:t>
            </a:r>
            <a:r>
              <a:rPr lang="en-US" sz="1200" i="1" dirty="0"/>
              <a:t>Journal of Management &amp; Public Policy</a:t>
            </a:r>
            <a:r>
              <a:rPr lang="en-US" sz="1200" dirty="0"/>
              <a:t>, Vol. 3, No. 1, July-December 2011, pp. 5-14</a:t>
            </a:r>
          </a:p>
          <a:p>
            <a:r>
              <a:rPr lang="en-US" sz="1200" dirty="0"/>
              <a:t> </a:t>
            </a:r>
          </a:p>
          <a:p>
            <a:r>
              <a:rPr lang="en-US" sz="1200" dirty="0"/>
              <a:t>Sharma </a:t>
            </a:r>
            <a:r>
              <a:rPr lang="en-US" sz="1200" dirty="0" err="1"/>
              <a:t>Lalit</a:t>
            </a:r>
            <a:r>
              <a:rPr lang="en-US" sz="1200" dirty="0"/>
              <a:t> &amp; </a:t>
            </a:r>
            <a:r>
              <a:rPr lang="en-US" sz="1200" dirty="0" err="1"/>
              <a:t>Saxena</a:t>
            </a:r>
            <a:r>
              <a:rPr lang="en-US" sz="1200" dirty="0"/>
              <a:t> </a:t>
            </a:r>
            <a:r>
              <a:rPr lang="en-US" sz="1200" dirty="0" err="1"/>
              <a:t>Vikas</a:t>
            </a:r>
            <a:r>
              <a:rPr lang="en-US" sz="1200" dirty="0"/>
              <a:t> (2010), “Integration of Industry and Management Education : Future of India”, </a:t>
            </a:r>
            <a:r>
              <a:rPr lang="en-US" sz="1200" i="1" dirty="0" err="1"/>
              <a:t>Pranjana</a:t>
            </a:r>
            <a:r>
              <a:rPr lang="en-US" sz="1200" dirty="0"/>
              <a:t>, Vol. 13, No. 2, Jul-Dec 2010</a:t>
            </a:r>
          </a:p>
          <a:p>
            <a:r>
              <a:rPr lang="en-US" sz="1200" dirty="0"/>
              <a:t> </a:t>
            </a:r>
          </a:p>
          <a:p>
            <a:r>
              <a:rPr lang="en-US" sz="1200" dirty="0"/>
              <a:t>Report of the working group on management education formed by National Knowledge Commission (2005)</a:t>
            </a:r>
          </a:p>
          <a:p>
            <a:r>
              <a:rPr lang="en-US" sz="1200" dirty="0"/>
              <a:t> </a:t>
            </a:r>
          </a:p>
          <a:p>
            <a:r>
              <a:rPr lang="en-US" sz="1200" dirty="0"/>
              <a:t>IIMA Alumnus, Volume 46, No. 3, October 2014</a:t>
            </a:r>
          </a:p>
          <a:p>
            <a:r>
              <a:rPr lang="en-US" sz="1200" dirty="0"/>
              <a:t> </a:t>
            </a:r>
          </a:p>
          <a:p>
            <a:r>
              <a:rPr lang="en-US" sz="1200" dirty="0"/>
              <a:t>IIM Raipur, </a:t>
            </a:r>
            <a:r>
              <a:rPr lang="en-US" sz="1200" dirty="0">
                <a:hlinkClick r:id="rId3"/>
              </a:rPr>
              <a:t>http://www.iimraipur.ac.in/gsmc</a:t>
            </a:r>
            <a:endParaRPr lang="en-US" sz="1200" dirty="0"/>
          </a:p>
          <a:p>
            <a:r>
              <a:rPr lang="en-US" sz="1200" dirty="0"/>
              <a:t> </a:t>
            </a:r>
          </a:p>
          <a:p>
            <a:r>
              <a:rPr lang="en-US" sz="1200" dirty="0"/>
              <a:t>IIM Ahmedabad,  </a:t>
            </a:r>
            <a:r>
              <a:rPr lang="en-US" sz="1200" dirty="0">
                <a:hlinkClick r:id="rId4"/>
              </a:rPr>
              <a:t>http://www.iimahd.ernet.in/</a:t>
            </a:r>
            <a:endParaRPr lang="en-US" sz="1200" dirty="0"/>
          </a:p>
          <a:p>
            <a:endParaRPr lang="en-US" sz="1200" dirty="0"/>
          </a:p>
        </p:txBody>
      </p:sp>
      <p:sp>
        <p:nvSpPr>
          <p:cNvPr id="10" name="Rectangle 9"/>
          <p:cNvSpPr/>
          <p:nvPr/>
        </p:nvSpPr>
        <p:spPr>
          <a:xfrm>
            <a:off x="0" y="0"/>
            <a:ext cx="304800" cy="6858000"/>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5"/>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40</a:t>
            </a:fld>
            <a:endParaRPr lang="en-US"/>
          </a:p>
        </p:txBody>
      </p:sp>
      <p:sp>
        <p:nvSpPr>
          <p:cNvPr id="9" name="Rectangle 1"/>
          <p:cNvSpPr>
            <a:spLocks noChangeArrowheads="1"/>
          </p:cNvSpPr>
          <p:nvPr/>
        </p:nvSpPr>
        <p:spPr bwMode="auto">
          <a:xfrm>
            <a:off x="838200" y="447126"/>
            <a:ext cx="4572000"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b="1" dirty="0">
                <a:solidFill>
                  <a:srgbClr val="FF0000"/>
                </a:solidFill>
              </a:rPr>
              <a:t>References :- </a:t>
            </a:r>
            <a:endParaRPr lang="en-US" sz="2200" dirty="0">
              <a:solidFill>
                <a:srgbClr val="FF0000"/>
              </a:solidFill>
            </a:endParaRPr>
          </a:p>
        </p:txBody>
      </p:sp>
      <p:sp>
        <p:nvSpPr>
          <p:cNvPr id="12" name="TextBox 11"/>
          <p:cNvSpPr txBox="1"/>
          <p:nvPr/>
        </p:nvSpPr>
        <p:spPr>
          <a:xfrm>
            <a:off x="963118" y="95627"/>
            <a:ext cx="1295400" cy="369332"/>
          </a:xfrm>
          <a:prstGeom prst="rect">
            <a:avLst/>
          </a:prstGeom>
          <a:noFill/>
        </p:spPr>
        <p:txBody>
          <a:bodyPr wrap="square" rtlCol="0">
            <a:spAutoFit/>
          </a:bodyPr>
          <a:lstStyle/>
          <a:p>
            <a:r>
              <a:rPr lang="en-US" dirty="0" err="1" smtClean="0"/>
              <a:t>Cont</a:t>
            </a:r>
            <a:r>
              <a:rPr lang="en-US" dirty="0" smtClean="0"/>
              <a:t>…</a:t>
            </a:r>
            <a:endParaRPr lang="en-US" dirty="0"/>
          </a:p>
        </p:txBody>
      </p:sp>
    </p:spTree>
    <p:extLst>
      <p:ext uri="{BB962C8B-B14F-4D97-AF65-F5344CB8AC3E}">
        <p14:creationId xmlns:p14="http://schemas.microsoft.com/office/powerpoint/2010/main" val="1133738714"/>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38922" name="AutoShape 20" descr="data:image/jpeg;base64,/9j/4AAQSkZJRgABAQAAAQABAAD/2wCEAAkGBxAQEBUSEhQSFhUSDxYUGBUVFhUYEhIVFhEWFxQVFxUYHCggGBolGxQUITEhJikrLi4uFx8zODMsNygtLisBCgoKDg0OGxAQGiwlICUuLCw2LS4tLCwsLCwsLCwsLDcvLC8sLCwsLCwsLCwsLCwsLCwsLCwsLCwsLCwsLCw0N//AABEIAJYBTwMBIgACEQEDEQH/xAAcAAEAAgIDAQAAAAAAAAAAAAAABAYHCAECBQP/xABCEAACAQMABQcJBgQFBQAAAAAAAQIDBBEFBhIhMQcTMkFRcbEUIkJhcoGRobJEYoKSwtEjU8HwM1KDw9JDY4Sis//EABkBAQEBAQEBAAAAAAAAAAAAAAABAgMEBf/EACkRAQEAAQIEBgICAwAAAAAAAAABAgMREhMhUQQUMUFhkVLwoeEiQtH/2gAMAwEAAhEDEQA/AM4gAAAAAAAAAAAAAAAAAAAAAAAAAAAAAAAAAAAAAAAAAAAAAAAAAAAAAAAAAAAAAAAAAAAAAAAAAAAAAAAAAAAAAAAAAAAAAAAAAAAAAAAAAAAAAAAAAAAAAAAAAAAAAAAAAAAAAAAAAAAAAAAAAACHHSlBz2FUhtdmevszwyTCSy+i2WAAKgAdJVorjKK96A7g+DvaS41Kf5o/udfL6P8AMp/mj+5OKd12qSCN5fS/zr3b/A58th973Qm/6E48e5w3skAjeWw+/wDkn+xzG9g+G0/wy3fInMw7w4b2SAAbQAAAAAAAAAAAAAAAAAAAAAAfOdeEeMorvaRFq6ZtYdKvQj31ILxYE4HiVtbtGw6V5ar/AFYPwZEq8oGiY8buj+Hal9KY2FmBTK3KjoeP2hvupVn+kiVeV7RK4Sry7qT/AFNF2ovwMa1eWjRy6NK6l+Gmv1kOry3Wy6NtWffOC8MjhoysDDlxy4ZTULTDaeG62cPqeFDefbVbTt3eW3O85XypyjLZlUwmsNde7c4/E56ufLm9bwwuXRl0h6Xm1QqNZeINtLi0ulj14yYElrHpGlf+T1a9zKHP824ylPfGbSjld0ossut1pe0bGdSi7inzcoylsylDKctl5Saz0vkc8tabzHu1jp317L/bayWc4Kc3GFJ4UJyX8N53JbWNmMsrGy3lcCRJXrk9hU1SeHDFRqeNldOMqTw853Jmsz0pdPftTynnKeHnvR8qtzcT6Uqj75N+LOmPhc9trfouU36RszUoXfXVox751f0uJFqUJend20ffJ/8A0qM1qlTqPivjg4VvU7EXyUvrb905l9mxVWlbenpOhHuVkvnKLZ8J19Gx6Wlofhq2sfpia/K1qnPklT+8l8jh2OZl+7M9VL/Q/XpWq/Zu5L6CFVv9AelpG8fdd3z+lmE/IanacrR9Tt+RueDntE4smYa2ldWvSuryWP8Au6Qfz6yNPTGqvX5TPv8ALH9UjFL0bPrZx5A+uXgbng/hOKsl3GltVH9mrS/Bn65lVub7RlvcQr6P8sg4z2nt8zDZxwUJU8vDy8prxK75Cv8AN8zlWK7WdJ4DK/61Zne7OVtyvWnNQnUo1oqeV5mxNKUcZWW11NPh1lm1X10stIylChKSnCO04Tjsz2c42lvaazjg92V2mEtXNXXd2N1CnvlQqUay378NVITXwSf4T0tRtXru2vqFeKezGp529b6cvNnu69zb9xjk3HfG9LGMtmfQAcUAcNkSvpShDpVIZ7E8v4LeS2T1WTdMB5E9PQfQhVn3Rwvi9/yPjPSN5PoUVH1yef6o53Wwnu1y8nunWc1FZbSS63uRXnbX9R+dU2Vj0cLwSfzPL05qu6ttWjOsm5UZ8cvfstre22Z8xjvJJ6ry/l7d9rfo2h/iXdumupVIyl+WOWV2+5XdFU+jKtVf3KbS+NTZMBwtqeMua+J2VO3XGa8T6uPgcvez7jmyze8uEF/g2kn66lVR/wDWMX4nh3fLRpCf+HTt4L2ZyfxcsfIokbq1j1t90WdVpS1XVN/A35OT1sVZ7jlP0xP/AK7j7NKmv05INXXjS8uN1ce6Wz9OCNo/TGjW/wCLz0V92EZt+rDlHBOlrFoaPCneS/DSj/uSM3R08fckQo6b0pWlsq4upPZlLHPT4Rg5S9LsiyW9BaTqKEp1d1SWFt1qj37Dms7KlvaW6KzJ5W7fk70tdtHUpKdK0uNqL3OVaklw7Oal69xP0fyl0p1oU/JEo1atOEm6scqO1GKXm0o5iljzeG44amO3XFqSPB0dq3cXFedFyhB01JylPa2fNmovik1vknvxuT7iXDUO92oxnzcFKSWXJPpVIwXmrfvcovfjc+8uD1pt4T510IUpOSVSc69TapZ5n+FNKccuUZ1PO3JbKzHc0VjSOv8AVjcwg6VsqSlTcoxqVKjipbMqkedlJptPOWo8et8TjNSZX/G/w1tJ6uKPJ3eNZlKnHMnBLLb2lLD2t3mxwpPa39HhvyRtJakXFBZc4yXObHmbWc7O09zSxhOD/Guxnz0vrY5Wy5uVNVVWmspqTqQ26iTcWsQxFUsPfnJXqusd5JJOpLCzhebhZe/HwOuntetv8f2l2estXqnXn5H0p6tTfBN9zz4Fenpi566lT837HyekLh8Zz/MzvxaXtKz0XCnqfWe7m6jfZszJC1LqrpQUfacY/U0USU6kuMm+9nV0WTjw7L0XuWrMIdOpbR769DP1mTuSGtb0qFeiqtJ4rqp5sotedSS3NPD3UmzXVUv7yXrk2oSfO4cliUeEkuMKi37vWeTxuc5N2xjenJldlr5Rb2wjpNVVUy3ClNuG9JxeFv7cRRkjTOmbGvaVoc7FxnQnwT/ltrq9RrprtauFzs5k/wCDHpT2nxl17K8C63Ojubtpvf5tCUunPjzbXXx7j51uWMws2/eztMMLbOvRXFpXR6byq35Fn4OSPjLTton5tOXv3eDKmqP97/3OVRPvzXs9o8260PWGh/K+Z1lrJS6qcSs8z/eEc8z/AHhGvNZ9p9JusE9ZI9Sivdk+UtYPvL8q/Y8TmTnmPUTzWp3n1P8AibvVem8+n8sf0Oj0nn0vm/2POVv6jsqHqHm9X8jonVL3PWuHa+zuOiufZ+LIyoPsOfJ32Evi9f8AOm07JHlPrXzOPKfvHw5vta+KPpStnLdHzu7f4GfNa3502+Fh1W09Vt6d3zba2reMW+3+Kv3a95L1Y0/czvbampPE7qlBrtUqkVL5NnXQeql/Vt6kaVtWlKrUgt8HCKhDLztTwt8muvqLzyc8mV1Qu6d1dqMI0XtRp7UZTnPDUW9nKSWc8c5SPNzbblbfVbttGYwAcmVX1yqXacPJ7eFbc8uam1F5/wAsSpVdIaZj0aNtT7qFTd8TKoPPn4fHO711x1bJsw/V03png69KHs00vFEKd5peXG9fuWPBIzY0fGpZ0pdKnB98YvxRny0/Y1Nb4Yktrm+8nqUqly25S2oy87KzSnHGc5xlxePUeHPRt3HM3cyeym+Euzhly3Gba2gbOeNq3oPDynzccp9qeD4VdV7KW50lvWN0px8JIeXvdefGoKoy7TjmX2s2hr8lGhp/Z5R9mtXXy2yFV5G9FPh5RHuqp/VFnv5jg1r5j1jyf1s2Gq8iFg+jcXa73Rf+2Rpchtv1Xdb306bfywXmRGA/J+85VuvWbAU+Q+z9K6un7KorxgyZS5F9GrjUu5d86a+mmicyDXVWy7Gdlbeo2Tp8j+h1xp1pd9eovpaJlHkt0NH7Ln2qteXjMcxWsSt/UjnmO42np8nuh48LK2ftQ2vqyTaGqOjIdGys13UKX/Ezx0albMVxlH4o706Slui892/wNwKOireHRo0Y+zTgvBEqMEuCS7kOOjUGloi4l0aNxL2aNWXhEm0dU9IT6NneP/x6qXxcTbMDjo1Zp6gaWlwsrj3qEfqkiZR5MNMS+xyXrlVt14VMmzQJxU3a5UuSHS740qEfarL9MWe5qdqnf2vPU521R1NpPdsqnKMVhbNVvZllt4Wc9qRnEHPUx45tVxzuN3jBGlOTfSl3dc7KjTpxzFYnWhnZjjPQ2vWe9pnVHSlSlUpQo0szioqSrLYx18VtdbXAyyDN0sbt8LNSzdr1T5G9Kvj5JHvrT/pSZNo8id++lXtI93Oy/QjPAOvFWN2EqXIdceleUV3UJPxqIm0eQ6Pp3rfs0EvGozMAG9N2KqfIha+ldXL9mNFeMGTKPIvo1dKrdy75019NNGSQN6bqFT5ItErjCtLvrTX0tEujyXaGj9mb9qtXfjMuQIbqzT5P9ER+x0H7UXL6myXR1Q0ZDo2Vov8AQp/8T2wBCpaItYdGhQj7NOC8ES4U4x4JLuSR2AAAAAAAAAAAAAAAAAAAAAAAAAAAAAAAAAAAAAAAAAAAAAAAAAAAAAAAAAAAAAAAAAAAAAAAAAAAAAAAAAAAAAAAAAAAAAAAAAAAAAAAAAAAAAAAAAAAAAAAAAAAAAAAAAAAAAAAAAAAAAAAAAAAAAAAAAAAAAAAAAAAAAAAAAAAAAAAAAAAAAAAAAAAAAAAAAAAAAAAAAAAAAAAAAAAAAAAAAAAAAAAAAAAAAAB/9k="/>
          <p:cNvSpPr>
            <a:spLocks noChangeAspect="1" noChangeArrowheads="1"/>
          </p:cNvSpPr>
          <p:nvPr/>
        </p:nvSpPr>
        <p:spPr bwMode="auto">
          <a:xfrm>
            <a:off x="173038"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7" name="TextBox 3"/>
          <p:cNvSpPr txBox="1">
            <a:spLocks noChangeArrowheads="1"/>
          </p:cNvSpPr>
          <p:nvPr/>
        </p:nvSpPr>
        <p:spPr bwMode="auto">
          <a:xfrm>
            <a:off x="822585" y="4953000"/>
            <a:ext cx="75438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r>
              <a:rPr lang="en-US" sz="2000" b="1" dirty="0" err="1">
                <a:solidFill>
                  <a:srgbClr val="0000FF"/>
                </a:solidFill>
              </a:rPr>
              <a:t>Kalpeshkumar</a:t>
            </a:r>
            <a:r>
              <a:rPr lang="en-US" sz="2000" b="1" dirty="0">
                <a:solidFill>
                  <a:srgbClr val="0000FF"/>
                </a:solidFill>
              </a:rPr>
              <a:t> </a:t>
            </a:r>
            <a:r>
              <a:rPr lang="en-US" sz="2000" b="1" dirty="0" smtClean="0">
                <a:solidFill>
                  <a:srgbClr val="0000FF"/>
                </a:solidFill>
              </a:rPr>
              <a:t>Gupta </a:t>
            </a:r>
          </a:p>
          <a:p>
            <a:pPr algn="ctr" eaLnBrk="1" hangingPunct="1"/>
            <a:r>
              <a:rPr lang="en-US" sz="2000" dirty="0" smtClean="0"/>
              <a:t>advocatekgupta@gmail.com</a:t>
            </a:r>
          </a:p>
          <a:p>
            <a:pPr algn="ctr" eaLnBrk="1" hangingPunct="1"/>
            <a:r>
              <a:rPr lang="en-US" sz="2000" b="1" dirty="0" err="1" smtClean="0">
                <a:solidFill>
                  <a:srgbClr val="0000FF"/>
                </a:solidFill>
              </a:rPr>
              <a:t>Baijul</a:t>
            </a:r>
            <a:r>
              <a:rPr lang="en-US" sz="2000" b="1" dirty="0" smtClean="0">
                <a:solidFill>
                  <a:srgbClr val="0000FF"/>
                </a:solidFill>
              </a:rPr>
              <a:t> Parikh</a:t>
            </a:r>
          </a:p>
          <a:p>
            <a:pPr algn="ctr" eaLnBrk="1" hangingPunct="1"/>
            <a:r>
              <a:rPr lang="en-US" sz="2000" dirty="0"/>
              <a:t>rising.sun7@yahoo.co.in </a:t>
            </a:r>
            <a:r>
              <a:rPr lang="en-US" sz="2000" b="1" dirty="0"/>
              <a:t> </a:t>
            </a:r>
          </a:p>
        </p:txBody>
      </p:sp>
      <p:sp>
        <p:nvSpPr>
          <p:cNvPr id="11" name="Rectangle 10"/>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1" y="838200"/>
            <a:ext cx="3637114" cy="3463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41</a:t>
            </a:fld>
            <a:endParaRPr lang="en-US"/>
          </a:p>
        </p:txBody>
      </p:sp>
    </p:spTree>
  </p:cSld>
  <p:clrMapOvr>
    <a:masterClrMapping/>
  </p:clrMapOvr>
  <p:transition spd="slow">
    <p:blinds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AutoShape 2" descr="data:image/jpeg;base64,/9j/4AAQSkZJRgABAQAAAQABAAD/2wCEAAkGBxQSEhUUEhQUFBUXFxUXGBgUFRQUFBYXFBcXFxQVFxcYHCggHBwlHBQUITEhJSkrLi4uFx8zODMsNygtLisBCgoKDg0OGxAQGiwkHyQsLCwsNCwsLCwsLCwsLCwsLC8sLCwsLCwsLCwsLCwsLCwsLCwsLCwsLCwsLCwsLCwsLP/AABEIAQoAvgMBIgACEQEDEQH/xAAcAAABBQEBAQAAAAAAAAAAAAAFAAEDBAYCBwj/xAA6EAABAwIEAwYFAgcAAQUAAAABAAIRAyEEEjFBBVFhBiJxgZGhEzKx0fDB4QcUI0JScvEzFkNigqL/xAAaAQACAwEBAAAAAAAAAAAAAAAAAgEDBAUG/8QAKREAAgIBAwMDBAMBAAAAAAAAAAECEQMSITEEIkEFUbEyQqHhE2HRFP/aAAwDAQACEQMRAD8A9jSSSUijJJJIJEkkuHvAUEnRXJcqtTEqE4rlHmq3lih1jYQzJsyFvxZCqVeJOGl/YpP+iI38TNACnQLC8aB11/NUS/nmkJ45YvyK8ckWpXJeFSdjhtdQOxx2t6KHniiVjYU+IPwFOHAoWMY4dV23iLTrbxUrLFkODQSSUNOqDofRSgqwQdJJOpAZJOkgBkkkkASJJJIIEmSSKAI6r4CH1nuJsrdVzZuVTxGK2B+izZZF0EV6mFJ1eR4CPdUqxDNHvPiZ+gTYviRFpQqpizOYwVhlJeDXGD8k1XFO2BPgQnpybkH0P6KfCPp1CM7QHbTafMfqiPwYt7FSo2rQN1s0UqVbYj7+4UjcREAxfQ7Hn4HopKtCf05g+PIqDIHCDofUOGhHX6oVoV0yzZ3jzH08Vw4kaifDX91TbULXZXfNz2e37j9+YU1WtAvpzO3+3TqnFEanIqF+OH9w8/3XNaoDYi/5cHcIZinvG2ccv7lHAyVhSnii0yx3lP0RvAcWDjD7H815LAtxDSe6YPI2hOzijmHvgxz0TwyuJEsSZ6mE6znZ3jTXgNJ8PstGt0JqStGSUXF0xJJkk4okkkkASJJ0yCDl7oCoVsRKlx7tAhleqBqqMs6LccbHc4k2nysoq1QAXPqVBUxtrAnwgfVCsTxBw+VuU8yQT6kmPJYXM1KBLiy520Dm428p1UWHpg2mfb2VZhe+5M+p9yi+AwxsqVuy/hEuHwIAVyk6LOuFep0LJqtELXGGngoctXJUe385qpiRqfyeauubHgqtUIkhEik4tfZ3iDyXQJbY3HvHTmOijxFGLiev3VR+Jy9R6eiqToerJK1KB3Lt5bt8FTfiY1Uprg6GPGxVWuJ3v6KbsEqK2KoNqX357+qFVqj6XzXbz28yrVfOwyPTT/hTNxE6eYOqgZEGHxnw4eyY3A26iF6h2c4u3E0g4HvCxH6ryx2HbMsPw3eBynxjRFOznEHYarmIsfmANiP8h1CuxT0v+ivJDUj1VMuaNQOaHC4Ikea7W8xjJJJIAlTJ0yCChxHZZzidaFp+INkLJcVWDqrNfTgw16h+WY5yGjy5qWjgrh1Qhx2yyPtKq1cSKd3R6T5AfqrHDsQXHM7y8OiyeDS0GaGFi/sEXwVCFBgW5rokwQtOKHkqnLwTRZQPKlzKGoVexERVmIbWsUQJVXEhVyRZEoPfBsquIotfP9p5jTzCnr05CGvrEWKzvYfSVMThHN0v4X/dDq2Lix9wfaUYdXHX6qpiHtdaQfHX6KAooDHNG8fRQVvhvuDB2LTBXOLw4Oh/X2Q6thXbGfKUyBotPqPbr3hzFneYU+FxjXENJvts4euqDNxRacr/AM8irdFlOpv62IU0RZ6Z2K4g4g0nXy3b4ch0+61S8n7KYg0KzZdYOAnXumxE+/kvWJW7BK40Y8sadjJJJlcVEqSSZBBFiWy0rKcTZ3itgVm+N0IdOyy9VG42aOnfdRg+KP8A6kbD6q/wfvGTppCC8Xq94+JPpYfVFuAvFvKBt1K59G43eANlcCrYMd0K2whbIbKjO+RyuHBSkKOoU5BWe5V6xspauq4FwlYyBznwEPxVKUQeFWrNVMlZoigPUZz/AOKriWuF7OHUX9Qr1Z0KLMFWDiBnwf7L9Cqjids3hP3CMV8OdWwen2VR7M2tj7otC0BsVRP9wJ/N13hKE6jwEIg+m7ZR/LcgKUxXEqVQ6jUBBhrovNp/xXsvZvFmrhqbjcxB8rLyKpRLwM12zMREHnZeqdjaGTCsEzMkdAdGzuteDkzZuA4mSSWszEiSSSAEhvGqUsnkiSrcQZNN3gkyK4tDQdSR4r2llrp/+RHqrvA8TmcGtuLfn51XPayjIJ5GR5fhXX8PcNLxNyTPQDNr+cly4pOJ0ZOmekOa4w0WEXjVduwg1DiD4psfXyIKeJFxIac0axZo8XGG+Uq1yV0LGLq+ApUr1GaOzj3SwvFBU2IPVAqnHKYMOeAejg4e0+6ssIdDm38N0amhlFNB1xuo3VgFWdWIbKHVMX3uidyFWNssl11TxeJa0GSAhfEMa55LWH0Q1nDXOMvJPsFW2XJUWcTxRkwA4noFQr43m1zeRRIU2UxYCVTxWIB1CSyabBFfitRhixVV3Hqk3AXfEmd782QetunjFMqm2g3R4iX6EeFlK6s/cz9FmcNU70I7hqxAG467KHGiFKwnhXAgkiDHOR4rcfw+xhIfScZA7zddJg/p7rFUBYkDzF/ZbP8Ah7cVZ+YZRtEGYgbXBV2H6kUZvpZskkkluMhIkkkoASYhOkgDzDtbg8peI0MhS9jqQYWWgnTyC1XarhfxGZxqBfqFm+Atiu0bAGPIR7klcrJB48lHTxyU4WajH4Yvj9CszjOBA1AaxLqd4b/bJ3dButeBZR1mSPurq3sW2lR5DxDg1UOEUssOfLmtMObbJEWEQTPXotR2WwtQRZ0ATJmJ3H/FosXgwdgegEq1w7CmL6DbZWTm57NFcMax20yTF0xkWI49iodA8T5Le410NJXm/Fu9XjoqpcmjH9NnYxZYxsQC7SftqVR4zjq1Jpc8GAGk3jKHnK0kDSToCStEzDNflcWiQAJGojaeSodoeB/H7zu8YA2mBcSITQ0fcVZNddpkWcWcXTp4wR67IpRriqyRqo3cBLQbHz6bABX+C8IcwEu9OWmuyXIo/aNi1pdwMxtI78vPxQjE0rrUcapCfz6IHVaJ+iSL3GktgBUGVy0HDamYfmv59UKxtGD0P1UvB6+V+Q+Sd7oqWzNHhnR3m2jUfot12GYS97xZpa0EdZP7+qw/w7gjz5EL0jsVQy0S7/Jx/wDzY+8psCuQufaJokkky3mIlSSSUAJJJJAFTiT+4RubLM8NwsVSeh/RautSzRPOUFaMtQjeCfcLJ1EbaZq6eVWi9SK5r1IUHxwFWxNcFV3sadNsnbXBMK4wWQSnjGNPVG6TpAKmLsWcaKvEz3F5rjH/ANYnqvReMHuwvOuLHI8+KSXJbjXaGuEV8wjkjVPCyJWZ4DXBPIrW0KtkIma9ilXwo39pQ/E1QwQEVxVVZ3ib0kh4R23A/E6soJjtiNUTqmSqmLZohciyRUxDQ4TzifHmh5okOBGouD1RNjZken5+aKJtEuMDnFvRPFlMkafhpzNaY1H/AEL1HgGH+Hh6TTqGgnxd3j7lYXspw7O5jNQLu8l6S0QIWjp48szdRLhCSSSWkzEqSSSAEkkkgBih/EMPq7eIRFQ4lstPgknFOLHxyqSM3iqmVBMXjiTlbr9OqOYnC5jJ5FZ84YszuAzEE23IAsB7rn7nWg1Rc4fRbqbnmVo/55sgaeO/gsdw3tLhy/4bszHgTBbNuYI1C0VOtTqjuvafA3HknSoSdvdobi2KGUwVg8W8PeSdAtLxjBvdOU2KxmM4Y7N3krtsshpUSSpifh1GObzg+C1uCx0tErI0cJH7olh6sbqCdmHcRWQTHVVabULha6G4wFKyxVRQIuoMWYhW2C6ocSqAPAJiQPdTFFM2kzmleeisYDI0g6uOgVaoQ1gA1MSbaE/potV/DXgPxapxDx3GWZO5Gn3TwjbpGfJOtzedmeHfCotLhD3CXdJ0HkjCSS6EVSpHPbt2MkkkpIJUkkkAJJJMgB0xTpkABarcpI6oc6l3/FG+JU75udkPdTmDyWGcalR0ccrjZju0HBhSxNHFNbIY7vNG7XAh3mJkeC0VXgFKq1r22JaXZm2PMaaonXoB4ghDqJfQhrILId3DYgkzY8pn1Uprhj9z7oOn8gLiHC8XTALKhLXHuyb30sZQPG8FxbqhY494Au+bYdR6ea3uL4swuZIcIIN2mxGn6IRxPjjGueWguLmxIHXqhqPgZZM720/gxlbgdQNaXP8AmpmpvawMe6EU8DVqVgxjjlEEkac4Wir1qlaATlAGWGmbciY+iv4LDNpi1lGpIZRyfewpwvBhjQNgNTueaGcSABnqi7KsU5O6zuLqZnEqmRZErN1QLj1MvqQOn0WgoDfbVEOC9lzXLXkgBx8TY3+ieCfgz52vIE7P9l34qq1twwQXHbzXtPD8EyjTbTpiGtEBNw/AsosDKYgD1PU9VZW3Hj088nPnPUJJJJWFYySSSAJkydJBAySSSCRkk6SAIq9PM0hCGC8HVG0P4jh/72+fhzVOWF7ovwzp0yMtVeuwEXCsUnyE7mhUGm6AWJwwPNC8Xwxo2t1WmrBC8bCrkjRDJL3ADqQboomML3RtuVeqsAQ7E4jJYJS0m4ri/wC1v/AEJqDQc/onbUklx/7yCr1a2+5Sk+CSpUgQPP6L0bsOQcO07guHv/xeXNfN/T9F6N/D2uPhvZuIcB0Nj9B6q/A+8xdSuw16ZOmW45wkkkkAMknTIAmTJJIASSSSAEkkmQAkkkkADMZRyHMPlO3I/ZVH4sbotjmyw+Sz+Iwma7THTUfssmVaXsbsDUo7jVsXMoViKw3uucSx7dvS4Q6u597QszkboQRxjcXAP55IHWqFxV2rRJ1Q+vVgwweaWy2kjqrUyiPb7qm4k/r9l22kTr+6mbQjx26dVIjZGxvsinDOJuoVGVGag6bEHUHpZVhS2S+F91KdMpkrR6jge01CoAZLJIHeB+Y7CNd/QotSrNd8rg6Ld0g35WXitJ7hAE96o0CNYZcnyI5blbHsdxsNn4hDab3PAMH5sxIOpsZJ2iVqhnt0znzw1wbxJcseHCQQRzBkLpajOJJJJAEiSZJADpJlUxfE6VL/AMlRjehN/QXQ3Q0YuTqKstpLL47tpSbak1zzzPcb9/ZZviPaevVtnyDlTlvqdfdVSzRRvw+l58nKpf3/AIeiYnG06fz1GM/2cB9VRxHaXCs1qtP+sv8AoF5c+pudVHmJVT6h+EdGHouP7pP4/wBPRv8A1bRqO+GxtQl1gcojx1mN1I4whPZzA/BpfEsXVMoDgWmGuiA3Uak5tDpyRY6KqU3J7mPJDFCTji4+SnXbKp1KQVuqSFVL1VIeNgfG4eSQLfVCzg76QFpzS1PNDsUyEhcnYINHkLnT7qenho0uVcpYfc3KsMpQpFbBv8vBUVVmUxF5t1OwRd1FUsYw90tguJOUG4OxceQH19y/crk9gWXEEwGuy/02Wgl7jNQgjaOYOnRW6VEkhjQQymIuZuQN4HIbJmNAa0tzAiW02u77Xvdd1QE31nbQ66kmMDhcrAN9T1JuVKb8spjFclX4J2c5p/yY4tcPBwMrvA9ta+Ef8PETiGTZxgVQD10dpv6q3UprDcfxQq1O6e6208zufBW45ST2NGHCsj0tWj2vhHGaOKbmovDubdHt/wBm7K+vnrBVKlNwfTc5rho5pgr0fs/2/wC7lxbTmGj2Ad7/AGbNj1FvBao5l5M3UenTjvj3X5PQkL45xynhm97vPPysGp6nkOq57RcbbhaeY3eZyN5nmegXmWIxTqrzUqGXOvJ2HLojLl07Lkb0/wBPefvn9Pz+gtxTtNXrWnI3/Fkj1OpQfMuZXJcsjbfJ6THihjWmCpHRconPXDnpAKC5IdXOFYX4tdlMglgIdVIBMMBuDGxMDzVZxytLvT9FteyPBhhwX1P/ADEDMJEsDhOhPIgeIKDF13U/xY9uXwFq1QvqNbAa1rS7LG5IDbzGxMRy5KV1NUeEVTUqVnmIzhjYEWZJNj1cR5Io4aKYrY8/xsCsa2FWpU1cx97LihTnZQ+S5PtIywwdgheKp3WhrtytQf4UlLJDQl5IKdFWPgWVujQhSV2gBGnaxJTtgrEshjjYW3ny0v5INdxJzFjiG5mvk5WC/wANjm7kQTMG07Si1bEON4BABdlMNc2SB8R0mHM1gzteIhV6FEV3WB+E0nXV7wbuPmPWIsEu901sL9W9nPDqRd/Uc0A6NaNGt6eKIgfm6suYAJ2Hosb2i7Q5pp0DbR1Qb9GdOqdRLsWKWV1EftH2gEGlRMnRzxtza08+Z2+mXa1dNpqQMVnB2sPTrHGkctC7CcBdQoL1BB/ivEHYqs6o/TYbADRo6BVyUg2BC5c5Q3YRiopRjwh3OUT3Ji5cEqCxIcKxTao6TFYCBZMt8Ioh+JotcJAdnIkX+GC6LncgCFtOJYp4ZUcJsyRyGfM+ADP+I/eVkez4H81SJ0/qbE/+2+LDqAtfjA6ox8CwFJw5Oy/MJ5A289SEk26OF6hvnV+y+SbgOCNKk0Ou4953VzrlXnrqlUzNBG4n15rrKr0qRz7tg6pRl0q1h8KBc6qVzLypJshIGypiaGayq/yoHVFCFBWfAJIsNVDS5ZKk+Cq9sDpE+iF1scDEtJpkxmGjSDB+INgO8eo03RNmMa8mm4BpjNBmHNguzuMWaGwSD4LN4zGsqVDLhSo6ue8mahHyljdSZkyBaearfc9LRMU5cDso/Hf3DNMGTUtmqHkCB8vh9ZVvGYmlhmDMQ0bAano0IPi+0zabfh4VtgID3iI/1Z+p9FmMTVc8lz3FzjqSZP8Ay+ilRUVSOng9PnPeey/P6LXHOOPxEj5Kf+I1d/ud/DRBmhd1F1SYmOtDFGC0xWwmtXWVS5Usqiy2iPKnyrsNXQCLCi25yic5cveoplAJHeZS0qaalTVkBQQ2OAnauV0grB/GcaabRl+aZHiNPzovScLiHVKTQBILQ60NL6T2tL3QZ3da1yW8ivKajDiMUymNJA/Pf1XseGwn8vRbkgARlzfKHHVp5B318QpljuOpLdHB9RzKWXT7BrBlpAaYJABaf8m/2kKV2FHULP4J2UufLgBPdjvNzOnO2ZMHl4CJRCrxJ9g1rTOUlxJjvSdBvAk3tKsx5otVLwcuUJJ9pdOF6phhOvsosLxJtQOygktOUgAkTANnaEQ4LO9oO0FWi1zg4Ate1oaO9OZr9SLbAxqIHOU7njTonHDLNqK8lbtX2oNCoaVHK5zYzudJAJvlAB1A18Vm8R2vxLxEsaB/jTBE3v3pugVaoXEkkkkkknUkmST4lMAqJOz1eHocUIpOKb92WsRxGo8APe4gTAsPmmdPEqqLroNUjWqDTGMY7RVHGVQ1Cp6hUDgpHIQ1T0mJmNU7WobA5hIhdkJQoIs4ATwuoXD3IAjKmpMULFcpKQbJGtTlJMoKxwoOIV8jCdzYKwEI4+bt/N1KW5Xlnog5ewc/hnwo1K5qkWbYeJ+wXszGQIWH/hm0fAbYalborbjXaeO6iTlN2CMdwzQsEhpJDZILTFi0wbTt1kQo8RigIaMwPzEfKRJAJFjNpHkNJBRoqMNEzAnnuklhi+NhFkfkz/C21QKgyElzy4kuOQzyBgjQDTbzXnXaLiHxaroMtaSBHykizngaXiJjQL1XtI4jC4ggwfhVLix+UrxZ6oyY1Fne9Ggpasj8bIdoXYCYLsKs7x0AnKQXLlJBG5ckLoplAw7GqYBcU1KgVnKaE5TFAEdR8KoHF5MbJY02Kjwvyf8A2Kagvej/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10"/>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Rectangle 11"/>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5" name="TextBox 4"/>
          <p:cNvSpPr txBox="1"/>
          <p:nvPr/>
        </p:nvSpPr>
        <p:spPr>
          <a:xfrm>
            <a:off x="455378" y="304800"/>
            <a:ext cx="8226425" cy="1138773"/>
          </a:xfrm>
          <a:prstGeom prst="rect">
            <a:avLst/>
          </a:prstGeom>
          <a:noFill/>
        </p:spPr>
        <p:txBody>
          <a:bodyPr wrap="square" rtlCol="0">
            <a:spAutoFit/>
          </a:bodyPr>
          <a:lstStyle/>
          <a:p>
            <a:pPr algn="ctr"/>
            <a:r>
              <a:rPr lang="en-US" sz="2200" dirty="0">
                <a:solidFill>
                  <a:srgbClr val="FF0000"/>
                </a:solidFill>
              </a:rPr>
              <a:t>Growth of AICTE approved technical institutes and intake in last </a:t>
            </a:r>
            <a:r>
              <a:rPr lang="en-US" sz="2200" dirty="0" smtClean="0">
                <a:solidFill>
                  <a:srgbClr val="FF0000"/>
                </a:solidFill>
              </a:rPr>
              <a:t>few Years</a:t>
            </a:r>
          </a:p>
          <a:p>
            <a:pPr algn="ctr"/>
            <a:endParaRPr lang="en-US" sz="2400" dirty="0">
              <a:latin typeface="Calibri" pitchFamily="34" charset="0"/>
              <a:cs typeface="Calibri" pitchFamily="34" charset="0"/>
            </a:endParaRPr>
          </a:p>
        </p:txBody>
      </p:sp>
      <p:sp>
        <p:nvSpPr>
          <p:cNvPr id="3" name="TextBox 2"/>
          <p:cNvSpPr txBox="1"/>
          <p:nvPr/>
        </p:nvSpPr>
        <p:spPr>
          <a:xfrm>
            <a:off x="1316636" y="5632367"/>
            <a:ext cx="6175375" cy="461665"/>
          </a:xfrm>
          <a:prstGeom prst="rect">
            <a:avLst/>
          </a:prstGeom>
          <a:noFill/>
        </p:spPr>
        <p:txBody>
          <a:bodyPr wrap="square" rtlCol="0">
            <a:spAutoFit/>
          </a:bodyPr>
          <a:lstStyle/>
          <a:p>
            <a:r>
              <a:rPr lang="en-US" sz="1200" i="1" dirty="0"/>
              <a:t>Source: AICTE Approval Process handbook 2013-2014</a:t>
            </a:r>
          </a:p>
          <a:p>
            <a:endParaRPr lang="en-US" sz="1200" dirty="0"/>
          </a:p>
        </p:txBody>
      </p:sp>
      <p:pic>
        <p:nvPicPr>
          <p:cNvPr id="9"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96000"/>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lstStyle/>
          <a:p>
            <a:pPr>
              <a:defRPr/>
            </a:pPr>
            <a:fld id="{C53A9509-B4CB-41CB-A7B8-358BA5015E53}" type="slidenum">
              <a:rPr lang="en-US" smtClean="0"/>
              <a:pPr>
                <a:defRPr/>
              </a:pPr>
              <a:t>5</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568664594"/>
              </p:ext>
            </p:extLst>
          </p:nvPr>
        </p:nvGraphicFramePr>
        <p:xfrm>
          <a:off x="1316635" y="1443576"/>
          <a:ext cx="6511977" cy="3966626"/>
        </p:xfrm>
        <a:graphic>
          <a:graphicData uri="http://schemas.openxmlformats.org/drawingml/2006/table">
            <a:tbl>
              <a:tblPr firstRow="1" firstCol="1" bandRow="1">
                <a:tableStyleId>{21E4AEA4-8DFA-4A89-87EB-49C32662AFE0}</a:tableStyleId>
              </a:tblPr>
              <a:tblGrid>
                <a:gridCol w="1937031"/>
                <a:gridCol w="2287473"/>
                <a:gridCol w="2287473"/>
              </a:tblGrid>
              <a:tr h="920834">
                <a:tc>
                  <a:txBody>
                    <a:bodyPr/>
                    <a:lstStyle/>
                    <a:p>
                      <a:pPr marL="0" marR="0" algn="ctr">
                        <a:lnSpc>
                          <a:spcPct val="150000"/>
                        </a:lnSpc>
                        <a:spcBef>
                          <a:spcPts val="0"/>
                        </a:spcBef>
                        <a:spcAft>
                          <a:spcPts val="0"/>
                        </a:spcAft>
                        <a:tabLst>
                          <a:tab pos="1079500" algn="l"/>
                        </a:tabLst>
                      </a:pPr>
                      <a:r>
                        <a:rPr lang="en-US" sz="1400" dirty="0">
                          <a:effectLst/>
                        </a:rPr>
                        <a:t>Year</a:t>
                      </a:r>
                      <a:endParaRPr lang="en-US" sz="14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dirty="0">
                          <a:effectLst/>
                        </a:rPr>
                        <a:t>Management </a:t>
                      </a:r>
                      <a:endParaRPr lang="en-US" sz="1400" dirty="0" smtClean="0">
                        <a:effectLst/>
                      </a:endParaRPr>
                    </a:p>
                    <a:p>
                      <a:pPr marL="0" marR="0" algn="ctr">
                        <a:lnSpc>
                          <a:spcPct val="150000"/>
                        </a:lnSpc>
                        <a:spcBef>
                          <a:spcPts val="0"/>
                        </a:spcBef>
                        <a:spcAft>
                          <a:spcPts val="0"/>
                        </a:spcAft>
                      </a:pPr>
                      <a:r>
                        <a:rPr lang="en-US" sz="1400" dirty="0" smtClean="0">
                          <a:effectLst/>
                        </a:rPr>
                        <a:t>Institutions</a:t>
                      </a:r>
                      <a:endParaRPr lang="en-US" sz="1400"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a:effectLst/>
                        </a:rPr>
                        <a:t>Intake</a:t>
                      </a:r>
                      <a:endParaRPr lang="en-US" sz="1400">
                        <a:effectLst/>
                        <a:latin typeface="Calibri"/>
                        <a:ea typeface="Calibri"/>
                        <a:cs typeface="Times New Roman"/>
                      </a:endParaRPr>
                    </a:p>
                  </a:txBody>
                  <a:tcPr marL="68580" marR="68580" marT="0" marB="0" anchor="ctr"/>
                </a:tc>
              </a:tr>
              <a:tr h="434228">
                <a:tc>
                  <a:txBody>
                    <a:bodyPr/>
                    <a:lstStyle/>
                    <a:p>
                      <a:pPr marL="0" marR="0" algn="ctr">
                        <a:lnSpc>
                          <a:spcPct val="150000"/>
                        </a:lnSpc>
                        <a:spcBef>
                          <a:spcPts val="0"/>
                        </a:spcBef>
                        <a:spcAft>
                          <a:spcPts val="0"/>
                        </a:spcAft>
                      </a:pPr>
                      <a:r>
                        <a:rPr lang="en-US" sz="1400">
                          <a:effectLst/>
                        </a:rPr>
                        <a:t>2006-07</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1132</a:t>
                      </a:r>
                      <a:endParaRPr lang="en-US" sz="1400" b="1"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a:effectLst/>
                        </a:rPr>
                        <a:t>94704</a:t>
                      </a:r>
                      <a:endParaRPr lang="en-US" sz="1400" b="1">
                        <a:effectLst/>
                        <a:latin typeface="Calibri"/>
                        <a:ea typeface="Calibri"/>
                        <a:cs typeface="Times New Roman"/>
                      </a:endParaRPr>
                    </a:p>
                  </a:txBody>
                  <a:tcPr marL="68580" marR="68580" marT="0" marB="0" anchor="ctr"/>
                </a:tc>
              </a:tr>
              <a:tr h="434228">
                <a:tc>
                  <a:txBody>
                    <a:bodyPr/>
                    <a:lstStyle/>
                    <a:p>
                      <a:pPr marL="0" marR="0" algn="ctr">
                        <a:lnSpc>
                          <a:spcPct val="150000"/>
                        </a:lnSpc>
                        <a:spcBef>
                          <a:spcPts val="0"/>
                        </a:spcBef>
                        <a:spcAft>
                          <a:spcPts val="0"/>
                        </a:spcAft>
                      </a:pPr>
                      <a:r>
                        <a:rPr lang="en-US" sz="1400">
                          <a:effectLst/>
                        </a:rPr>
                        <a:t>2007-08</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1149</a:t>
                      </a:r>
                      <a:endParaRPr lang="en-US" sz="1400" b="1"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a:effectLst/>
                        </a:rPr>
                        <a:t>121867</a:t>
                      </a:r>
                      <a:endParaRPr lang="en-US" sz="1400" b="1">
                        <a:effectLst/>
                        <a:latin typeface="Calibri"/>
                        <a:ea typeface="Calibri"/>
                        <a:cs typeface="Times New Roman"/>
                      </a:endParaRPr>
                    </a:p>
                  </a:txBody>
                  <a:tcPr marL="68580" marR="68580" marT="0" marB="0" anchor="ctr"/>
                </a:tc>
              </a:tr>
              <a:tr h="434228">
                <a:tc>
                  <a:txBody>
                    <a:bodyPr/>
                    <a:lstStyle/>
                    <a:p>
                      <a:pPr marL="0" marR="0" algn="ctr">
                        <a:lnSpc>
                          <a:spcPct val="150000"/>
                        </a:lnSpc>
                        <a:spcBef>
                          <a:spcPts val="0"/>
                        </a:spcBef>
                        <a:spcAft>
                          <a:spcPts val="0"/>
                        </a:spcAft>
                      </a:pPr>
                      <a:r>
                        <a:rPr lang="en-US" sz="1400">
                          <a:effectLst/>
                        </a:rPr>
                        <a:t>2008-09</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1523</a:t>
                      </a:r>
                      <a:endParaRPr lang="en-US" sz="1400" b="1"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149555</a:t>
                      </a:r>
                      <a:endParaRPr lang="en-US" sz="1400" b="1" dirty="0">
                        <a:effectLst/>
                        <a:latin typeface="Calibri"/>
                        <a:ea typeface="Calibri"/>
                        <a:cs typeface="Times New Roman"/>
                      </a:endParaRPr>
                    </a:p>
                  </a:txBody>
                  <a:tcPr marL="68580" marR="68580" marT="0" marB="0" anchor="ctr"/>
                </a:tc>
              </a:tr>
              <a:tr h="434228">
                <a:tc>
                  <a:txBody>
                    <a:bodyPr/>
                    <a:lstStyle/>
                    <a:p>
                      <a:pPr marL="0" marR="0" algn="ctr">
                        <a:lnSpc>
                          <a:spcPct val="150000"/>
                        </a:lnSpc>
                        <a:spcBef>
                          <a:spcPts val="0"/>
                        </a:spcBef>
                        <a:spcAft>
                          <a:spcPts val="0"/>
                        </a:spcAft>
                      </a:pPr>
                      <a:r>
                        <a:rPr lang="en-US" sz="1400">
                          <a:effectLst/>
                        </a:rPr>
                        <a:t>2009-10</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a:effectLst/>
                        </a:rPr>
                        <a:t>1940</a:t>
                      </a:r>
                      <a:endParaRPr lang="en-US" sz="1400" b="1">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179561</a:t>
                      </a:r>
                      <a:endParaRPr lang="en-US" sz="1400" b="1" dirty="0">
                        <a:effectLst/>
                        <a:latin typeface="Calibri"/>
                        <a:ea typeface="Calibri"/>
                        <a:cs typeface="Times New Roman"/>
                      </a:endParaRPr>
                    </a:p>
                  </a:txBody>
                  <a:tcPr marL="68580" marR="68580" marT="0" marB="0" anchor="ctr"/>
                </a:tc>
              </a:tr>
              <a:tr h="434228">
                <a:tc>
                  <a:txBody>
                    <a:bodyPr/>
                    <a:lstStyle/>
                    <a:p>
                      <a:pPr marL="0" marR="0" algn="ctr">
                        <a:lnSpc>
                          <a:spcPct val="150000"/>
                        </a:lnSpc>
                        <a:spcBef>
                          <a:spcPts val="0"/>
                        </a:spcBef>
                        <a:spcAft>
                          <a:spcPts val="0"/>
                        </a:spcAft>
                      </a:pPr>
                      <a:r>
                        <a:rPr lang="en-US" sz="1400">
                          <a:effectLst/>
                        </a:rPr>
                        <a:t>2010-11</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a:effectLst/>
                        </a:rPr>
                        <a:t>2262</a:t>
                      </a:r>
                      <a:endParaRPr lang="en-US" sz="1400" b="1">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277811</a:t>
                      </a:r>
                      <a:endParaRPr lang="en-US" sz="1400" b="1" dirty="0">
                        <a:effectLst/>
                        <a:latin typeface="Calibri"/>
                        <a:ea typeface="Calibri"/>
                        <a:cs typeface="Times New Roman"/>
                      </a:endParaRPr>
                    </a:p>
                  </a:txBody>
                  <a:tcPr marL="68580" marR="68580" marT="0" marB="0" anchor="ctr"/>
                </a:tc>
              </a:tr>
              <a:tr h="434228">
                <a:tc>
                  <a:txBody>
                    <a:bodyPr/>
                    <a:lstStyle/>
                    <a:p>
                      <a:pPr marL="0" marR="0" algn="ctr">
                        <a:lnSpc>
                          <a:spcPct val="150000"/>
                        </a:lnSpc>
                        <a:spcBef>
                          <a:spcPts val="0"/>
                        </a:spcBef>
                        <a:spcAft>
                          <a:spcPts val="0"/>
                        </a:spcAft>
                      </a:pPr>
                      <a:r>
                        <a:rPr lang="en-US" sz="1400">
                          <a:effectLst/>
                        </a:rPr>
                        <a:t>2011-12</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a:effectLst/>
                        </a:rPr>
                        <a:t>2385</a:t>
                      </a:r>
                      <a:endParaRPr lang="en-US" sz="1400" b="1">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352571</a:t>
                      </a:r>
                      <a:endParaRPr lang="en-US" sz="1400" b="1" dirty="0">
                        <a:effectLst/>
                        <a:latin typeface="Calibri"/>
                        <a:ea typeface="Calibri"/>
                        <a:cs typeface="Times New Roman"/>
                      </a:endParaRPr>
                    </a:p>
                  </a:txBody>
                  <a:tcPr marL="68580" marR="68580" marT="0" marB="0" anchor="ctr"/>
                </a:tc>
              </a:tr>
              <a:tr h="440424">
                <a:tc>
                  <a:txBody>
                    <a:bodyPr/>
                    <a:lstStyle/>
                    <a:p>
                      <a:pPr marL="0" marR="0" algn="ctr">
                        <a:lnSpc>
                          <a:spcPct val="150000"/>
                        </a:lnSpc>
                        <a:spcBef>
                          <a:spcPts val="0"/>
                        </a:spcBef>
                        <a:spcAft>
                          <a:spcPts val="0"/>
                        </a:spcAft>
                      </a:pPr>
                      <a:r>
                        <a:rPr lang="en-US" sz="1400">
                          <a:effectLst/>
                        </a:rPr>
                        <a:t>2012-13</a:t>
                      </a:r>
                      <a:endParaRPr lang="en-US" sz="140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2450</a:t>
                      </a:r>
                      <a:endParaRPr lang="en-US" sz="1400" b="1" dirty="0">
                        <a:effectLst/>
                        <a:latin typeface="Calibri"/>
                        <a:ea typeface="Calibri"/>
                        <a:cs typeface="Times New Roman"/>
                      </a:endParaRPr>
                    </a:p>
                  </a:txBody>
                  <a:tcPr marL="68580" marR="68580" marT="0" marB="0" anchor="ctr"/>
                </a:tc>
                <a:tc>
                  <a:txBody>
                    <a:bodyPr/>
                    <a:lstStyle/>
                    <a:p>
                      <a:pPr marL="0" marR="0" algn="ctr">
                        <a:lnSpc>
                          <a:spcPct val="150000"/>
                        </a:lnSpc>
                        <a:spcBef>
                          <a:spcPts val="0"/>
                        </a:spcBef>
                        <a:spcAft>
                          <a:spcPts val="0"/>
                        </a:spcAft>
                      </a:pPr>
                      <a:r>
                        <a:rPr lang="en-US" sz="1400" b="1" dirty="0">
                          <a:effectLst/>
                        </a:rPr>
                        <a:t>385008</a:t>
                      </a:r>
                      <a:endParaRPr lang="en-US" sz="1400" b="1" dirty="0">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57396208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2" name="Rectangle 1"/>
          <p:cNvSpPr/>
          <p:nvPr/>
        </p:nvSpPr>
        <p:spPr>
          <a:xfrm>
            <a:off x="990600" y="2806998"/>
            <a:ext cx="7125669"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Literature Review</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7175" name="TextBox 1"/>
          <p:cNvSpPr txBox="1">
            <a:spLocks noChangeArrowheads="1"/>
          </p:cNvSpPr>
          <p:nvPr/>
        </p:nvSpPr>
        <p:spPr bwMode="auto">
          <a:xfrm>
            <a:off x="614597" y="604603"/>
            <a:ext cx="7219013" cy="5301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sz="3200" b="1" dirty="0" smtClean="0">
                <a:solidFill>
                  <a:srgbClr val="FF0000"/>
                </a:solidFill>
                <a:ea typeface="Verdana" pitchFamily="34" charset="0"/>
                <a:cs typeface="Verdana" pitchFamily="34" charset="0"/>
              </a:rPr>
              <a:t>Literatures divided in</a:t>
            </a:r>
          </a:p>
          <a:p>
            <a:r>
              <a:rPr lang="en-US" sz="3200" b="1" dirty="0" smtClean="0">
                <a:solidFill>
                  <a:srgbClr val="FF0000"/>
                </a:solidFill>
                <a:ea typeface="Verdana" pitchFamily="34" charset="0"/>
                <a:cs typeface="Verdana" pitchFamily="34" charset="0"/>
              </a:rPr>
              <a:t>three parts</a:t>
            </a:r>
          </a:p>
          <a:p>
            <a:pPr marL="914400" lvl="1" indent="-457200">
              <a:lnSpc>
                <a:spcPct val="150000"/>
              </a:lnSpc>
              <a:buFont typeface="Arial" pitchFamily="34" charset="0"/>
              <a:buChar char="•"/>
            </a:pPr>
            <a:endParaRPr lang="en-US" sz="1500" b="1" dirty="0" smtClean="0">
              <a:ea typeface="Verdana" pitchFamily="34" charset="0"/>
              <a:cs typeface="Verdana" pitchFamily="34" charset="0"/>
            </a:endParaRPr>
          </a:p>
          <a:p>
            <a:pPr marL="971550" lvl="1" indent="-514350">
              <a:lnSpc>
                <a:spcPct val="150000"/>
              </a:lnSpc>
              <a:buFont typeface="+mj-lt"/>
              <a:buAutoNum type="arabicPeriod"/>
            </a:pPr>
            <a:r>
              <a:rPr lang="en-US" sz="2800" b="1" dirty="0" smtClean="0">
                <a:ea typeface="Verdana" pitchFamily="34" charset="0"/>
                <a:cs typeface="Verdana" pitchFamily="34" charset="0"/>
              </a:rPr>
              <a:t>Quality Management Education</a:t>
            </a:r>
          </a:p>
          <a:p>
            <a:pPr marL="971550" lvl="1" indent="-514350">
              <a:lnSpc>
                <a:spcPct val="150000"/>
              </a:lnSpc>
              <a:buFont typeface="+mj-lt"/>
              <a:buAutoNum type="arabicPeriod"/>
            </a:pPr>
            <a:r>
              <a:rPr lang="en-US" sz="2800" b="1" dirty="0" smtClean="0">
                <a:ea typeface="Verdana" pitchFamily="34" charset="0"/>
                <a:cs typeface="Verdana" pitchFamily="34" charset="0"/>
              </a:rPr>
              <a:t>Stakeholder Approach</a:t>
            </a:r>
          </a:p>
          <a:p>
            <a:pPr marL="971550" lvl="1" indent="-514350">
              <a:lnSpc>
                <a:spcPct val="150000"/>
              </a:lnSpc>
              <a:buFont typeface="+mj-lt"/>
              <a:buAutoNum type="arabicPeriod"/>
            </a:pPr>
            <a:r>
              <a:rPr lang="en-US" sz="2800" b="1" dirty="0" smtClean="0">
                <a:ea typeface="Verdana" pitchFamily="34" charset="0"/>
                <a:cs typeface="Verdana" pitchFamily="34" charset="0"/>
              </a:rPr>
              <a:t>Guardian of Management Institutions</a:t>
            </a:r>
          </a:p>
          <a:p>
            <a:pPr eaLnBrk="1" hangingPunct="1">
              <a:lnSpc>
                <a:spcPct val="150000"/>
              </a:lnSpc>
            </a:pPr>
            <a:endParaRPr lang="en-US" sz="2800" b="1" dirty="0">
              <a:ea typeface="Verdana" pitchFamily="34" charset="0"/>
              <a:cs typeface="Verdana" pitchFamily="34" charset="0"/>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pic>
        <p:nvPicPr>
          <p:cNvPr id="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a:defRPr/>
            </a:pPr>
            <a:fld id="{FFC6777A-5295-4FF6-89A7-D5911E824F49}" type="slidenum">
              <a:rPr lang="en-US" smtClean="0"/>
              <a:pPr>
                <a:defRPr/>
              </a:pPr>
              <a:t>7</a:t>
            </a:fld>
            <a:endParaRPr lang="en-US"/>
          </a:p>
        </p:txBody>
      </p:sp>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2432" y="372256"/>
            <a:ext cx="1876425" cy="243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7175" name="TextBox 1"/>
          <p:cNvSpPr txBox="1">
            <a:spLocks noChangeArrowheads="1"/>
          </p:cNvSpPr>
          <p:nvPr/>
        </p:nvSpPr>
        <p:spPr bwMode="auto">
          <a:xfrm>
            <a:off x="609600" y="609600"/>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rPr>
              <a:t>1/3 Quality </a:t>
            </a:r>
            <a:r>
              <a:rPr lang="en-US" sz="2400" b="1" dirty="0">
                <a:solidFill>
                  <a:srgbClr val="FF0000"/>
                </a:solidFill>
              </a:rPr>
              <a:t>Management Education</a:t>
            </a:r>
            <a:endParaRPr lang="en-US" sz="2400" b="1" dirty="0">
              <a:solidFill>
                <a:srgbClr val="FF0000"/>
              </a:solidFill>
              <a:latin typeface="Calibri" pitchFamily="34" charset="0"/>
              <a:cs typeface="Calibri" pitchFamily="34" charset="0"/>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609600" y="1295400"/>
            <a:ext cx="8001000" cy="5693866"/>
          </a:xfrm>
          <a:prstGeom prst="rect">
            <a:avLst/>
          </a:prstGeom>
          <a:noFill/>
        </p:spPr>
        <p:txBody>
          <a:bodyPr wrap="square" rtlCol="0">
            <a:spAutoFit/>
          </a:bodyPr>
          <a:lstStyle/>
          <a:p>
            <a:pPr marL="285750" indent="-285750" algn="just">
              <a:buFont typeface="Arial" pitchFamily="34" charset="0"/>
              <a:buChar char="•"/>
            </a:pPr>
            <a:r>
              <a:rPr lang="en-US" b="1" dirty="0" err="1" smtClean="0">
                <a:solidFill>
                  <a:schemeClr val="tx2"/>
                </a:solidFill>
              </a:rPr>
              <a:t>Shukla</a:t>
            </a:r>
            <a:r>
              <a:rPr lang="en-US" b="1" dirty="0" smtClean="0">
                <a:solidFill>
                  <a:schemeClr val="tx2"/>
                </a:solidFill>
              </a:rPr>
              <a:t> </a:t>
            </a:r>
            <a:r>
              <a:rPr lang="en-US" b="1" dirty="0" err="1" smtClean="0">
                <a:solidFill>
                  <a:schemeClr val="tx2"/>
                </a:solidFill>
              </a:rPr>
              <a:t>Shubhendu</a:t>
            </a:r>
            <a:r>
              <a:rPr lang="en-US" b="1" dirty="0" smtClean="0">
                <a:solidFill>
                  <a:schemeClr val="tx2"/>
                </a:solidFill>
              </a:rPr>
              <a:t> (2013) recommends courses </a:t>
            </a:r>
            <a:r>
              <a:rPr lang="en-US" b="1" dirty="0">
                <a:solidFill>
                  <a:schemeClr val="tx2"/>
                </a:solidFill>
              </a:rPr>
              <a:t>should be </a:t>
            </a:r>
            <a:r>
              <a:rPr lang="en-US" b="1" u="sng" dirty="0">
                <a:solidFill>
                  <a:schemeClr val="tx2"/>
                </a:solidFill>
              </a:rPr>
              <a:t>need based </a:t>
            </a:r>
            <a:r>
              <a:rPr lang="en-US" b="1" dirty="0">
                <a:solidFill>
                  <a:schemeClr val="tx2"/>
                </a:solidFill>
              </a:rPr>
              <a:t>and syllabi should be changed periodically</a:t>
            </a:r>
            <a:r>
              <a:rPr lang="en-US" b="1" dirty="0" smtClean="0">
                <a:solidFill>
                  <a:schemeClr val="tx2"/>
                </a:solidFill>
              </a:rPr>
              <a:t>. Lack </a:t>
            </a:r>
            <a:r>
              <a:rPr lang="en-US" b="1" dirty="0">
                <a:solidFill>
                  <a:schemeClr val="tx2"/>
                </a:solidFill>
              </a:rPr>
              <a:t>of specialization specific to industry, is one to the problems of our MBA program</a:t>
            </a:r>
            <a:r>
              <a:rPr lang="en-US" b="1" dirty="0" smtClean="0">
                <a:solidFill>
                  <a:schemeClr val="tx2"/>
                </a:solidFill>
              </a:rPr>
              <a:t>.</a:t>
            </a:r>
          </a:p>
          <a:p>
            <a:pPr algn="just"/>
            <a:endParaRPr lang="en-US" sz="1000" b="1" dirty="0">
              <a:solidFill>
                <a:schemeClr val="tx2"/>
              </a:solidFill>
            </a:endParaRPr>
          </a:p>
          <a:p>
            <a:pPr marL="285750" indent="-285750" algn="just">
              <a:buFont typeface="Arial" pitchFamily="34" charset="0"/>
              <a:buChar char="•"/>
            </a:pPr>
            <a:r>
              <a:rPr lang="en-US" b="1" dirty="0">
                <a:solidFill>
                  <a:schemeClr val="tx2"/>
                </a:solidFill>
              </a:rPr>
              <a:t>The materials available are not yet-specific or relevant to </a:t>
            </a:r>
            <a:r>
              <a:rPr lang="en-US" b="1" u="sng" dirty="0">
                <a:solidFill>
                  <a:schemeClr val="tx2"/>
                </a:solidFill>
              </a:rPr>
              <a:t>Indian context</a:t>
            </a:r>
            <a:r>
              <a:rPr lang="en-US" b="1" dirty="0">
                <a:solidFill>
                  <a:schemeClr val="tx2"/>
                </a:solidFill>
              </a:rPr>
              <a:t>. </a:t>
            </a:r>
            <a:endParaRPr lang="en-US" b="1" dirty="0" smtClean="0">
              <a:solidFill>
                <a:schemeClr val="tx2"/>
              </a:solidFill>
            </a:endParaRPr>
          </a:p>
          <a:p>
            <a:pPr algn="just"/>
            <a:endParaRPr lang="en-US" sz="1000" b="1" dirty="0">
              <a:solidFill>
                <a:schemeClr val="tx2"/>
              </a:solidFill>
            </a:endParaRPr>
          </a:p>
          <a:p>
            <a:pPr marL="285750" indent="-285750" algn="just">
              <a:buFont typeface="Arial" pitchFamily="34" charset="0"/>
              <a:buChar char="•"/>
            </a:pPr>
            <a:r>
              <a:rPr lang="en-US" b="1" dirty="0" err="1" smtClean="0">
                <a:solidFill>
                  <a:schemeClr val="tx2"/>
                </a:solidFill>
              </a:rPr>
              <a:t>Afza</a:t>
            </a:r>
            <a:r>
              <a:rPr lang="en-US" b="1" dirty="0" smtClean="0">
                <a:solidFill>
                  <a:schemeClr val="tx2"/>
                </a:solidFill>
              </a:rPr>
              <a:t> Noor (----) mentions that areas </a:t>
            </a:r>
            <a:r>
              <a:rPr lang="en-US" b="1" dirty="0">
                <a:solidFill>
                  <a:schemeClr val="tx2"/>
                </a:solidFill>
              </a:rPr>
              <a:t>like public governance, sustainable development, agriculture and rural management, environmental and natural resources management, functions of municipality and local bodies and cooperatives and public sector management need to be given importance in the schools that globalize successfully</a:t>
            </a:r>
            <a:r>
              <a:rPr lang="en-US" b="1" dirty="0" smtClean="0">
                <a:solidFill>
                  <a:schemeClr val="tx2"/>
                </a:solidFill>
              </a:rPr>
              <a:t>.</a:t>
            </a:r>
          </a:p>
          <a:p>
            <a:pPr algn="just"/>
            <a:endParaRPr lang="en-US" sz="1000" b="1" dirty="0">
              <a:solidFill>
                <a:schemeClr val="tx2"/>
              </a:solidFill>
            </a:endParaRPr>
          </a:p>
          <a:p>
            <a:pPr marL="285750" indent="-285750" algn="just">
              <a:buFont typeface="Arial" pitchFamily="34" charset="0"/>
              <a:buChar char="•"/>
            </a:pPr>
            <a:r>
              <a:rPr lang="en-US" b="1" dirty="0" err="1" smtClean="0">
                <a:solidFill>
                  <a:schemeClr val="tx2"/>
                </a:solidFill>
              </a:rPr>
              <a:t>Dayal</a:t>
            </a:r>
            <a:r>
              <a:rPr lang="en-US" b="1" dirty="0" smtClean="0">
                <a:solidFill>
                  <a:schemeClr val="tx2"/>
                </a:solidFill>
              </a:rPr>
              <a:t> </a:t>
            </a:r>
            <a:r>
              <a:rPr lang="en-US" b="1" dirty="0" err="1" smtClean="0">
                <a:solidFill>
                  <a:schemeClr val="tx2"/>
                </a:solidFill>
              </a:rPr>
              <a:t>Iswar</a:t>
            </a:r>
            <a:r>
              <a:rPr lang="en-US" b="1" dirty="0" smtClean="0">
                <a:solidFill>
                  <a:schemeClr val="tx2"/>
                </a:solidFill>
              </a:rPr>
              <a:t> (2002) states that the </a:t>
            </a:r>
            <a:r>
              <a:rPr lang="en-US" b="1" dirty="0">
                <a:solidFill>
                  <a:schemeClr val="tx2"/>
                </a:solidFill>
              </a:rPr>
              <a:t>very best Indian Business Schools need to be more </a:t>
            </a:r>
            <a:r>
              <a:rPr lang="en-US" b="1" u="sng" dirty="0">
                <a:solidFill>
                  <a:schemeClr val="tx2"/>
                </a:solidFill>
              </a:rPr>
              <a:t>research oriented </a:t>
            </a:r>
            <a:r>
              <a:rPr lang="en-US" b="1" dirty="0">
                <a:solidFill>
                  <a:schemeClr val="tx2"/>
                </a:solidFill>
              </a:rPr>
              <a:t>in the context of India.</a:t>
            </a:r>
          </a:p>
          <a:p>
            <a:pPr marL="285750" indent="-285750" algn="just">
              <a:buFont typeface="Arial" pitchFamily="34" charset="0"/>
              <a:buChar char="•"/>
            </a:pPr>
            <a:endParaRPr lang="en-US" b="1" dirty="0">
              <a:solidFill>
                <a:schemeClr val="tx2"/>
              </a:solidFill>
            </a:endParaRPr>
          </a:p>
          <a:p>
            <a:pPr marL="285750" indent="-285750" algn="just">
              <a:buFont typeface="Arial" pitchFamily="34" charset="0"/>
              <a:buChar char="•"/>
            </a:pPr>
            <a:endParaRPr lang="en-US" b="1" dirty="0">
              <a:solidFill>
                <a:schemeClr val="tx2"/>
              </a:solidFill>
            </a:endParaRPr>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8</a:t>
            </a:fld>
            <a:endParaRPr lang="en-US"/>
          </a:p>
        </p:txBody>
      </p:sp>
    </p:spTree>
    <p:extLst>
      <p:ext uri="{BB962C8B-B14F-4D97-AF65-F5344CB8AC3E}">
        <p14:creationId xmlns:p14="http://schemas.microsoft.com/office/powerpoint/2010/main" val="42559297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2817813" y="3268663"/>
            <a:ext cx="635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anchor="ctr">
            <a:spAutoFit/>
          </a:bodyPr>
          <a:lstStyle/>
          <a:p>
            <a:r>
              <a:rPr lang="en-US">
                <a:latin typeface="Arial" charset="0"/>
              </a:rPr>
              <a:t> </a:t>
            </a:r>
          </a:p>
        </p:txBody>
      </p:sp>
      <p:sp>
        <p:nvSpPr>
          <p:cNvPr id="7175" name="TextBox 1"/>
          <p:cNvSpPr txBox="1">
            <a:spLocks noChangeArrowheads="1"/>
          </p:cNvSpPr>
          <p:nvPr/>
        </p:nvSpPr>
        <p:spPr bwMode="auto">
          <a:xfrm>
            <a:off x="821961" y="589613"/>
            <a:ext cx="8001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sz="2400" b="1" dirty="0" smtClean="0">
                <a:solidFill>
                  <a:srgbClr val="FF0000"/>
                </a:solidFill>
                <a:ea typeface="Verdana" pitchFamily="34" charset="0"/>
                <a:cs typeface="Verdana" pitchFamily="34" charset="0"/>
              </a:rPr>
              <a:t>2/3 Stakeholder Approach :- </a:t>
            </a:r>
            <a:endParaRPr lang="en-US" sz="2400" b="1" dirty="0">
              <a:solidFill>
                <a:srgbClr val="FF0000"/>
              </a:solidFill>
              <a:ea typeface="Verdana" pitchFamily="34" charset="0"/>
              <a:cs typeface="Verdana" pitchFamily="34" charset="0"/>
            </a:endParaRPr>
          </a:p>
        </p:txBody>
      </p:sp>
      <p:sp>
        <p:nvSpPr>
          <p:cNvPr id="10" name="Rectangle 9"/>
          <p:cNvSpPr/>
          <p:nvPr/>
        </p:nvSpPr>
        <p:spPr>
          <a:xfrm>
            <a:off x="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1" name="Rectangle 10"/>
          <p:cNvSpPr/>
          <p:nvPr/>
        </p:nvSpPr>
        <p:spPr>
          <a:xfrm>
            <a:off x="8839200" y="0"/>
            <a:ext cx="304800" cy="6858000"/>
          </a:xfrm>
          <a:prstGeom prst="rect">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 name="TextBox 1"/>
          <p:cNvSpPr txBox="1"/>
          <p:nvPr/>
        </p:nvSpPr>
        <p:spPr>
          <a:xfrm>
            <a:off x="609600" y="1295400"/>
            <a:ext cx="8001000" cy="5632311"/>
          </a:xfrm>
          <a:prstGeom prst="rect">
            <a:avLst/>
          </a:prstGeom>
          <a:noFill/>
        </p:spPr>
        <p:txBody>
          <a:bodyPr wrap="square" rtlCol="0">
            <a:spAutoFit/>
          </a:bodyPr>
          <a:lstStyle/>
          <a:p>
            <a:pPr marL="285750" indent="-285750" algn="just">
              <a:buFont typeface="Arial" pitchFamily="34" charset="0"/>
              <a:buChar char="•"/>
            </a:pPr>
            <a:r>
              <a:rPr lang="en-US" sz="2000" b="1" dirty="0" err="1" smtClean="0">
                <a:solidFill>
                  <a:schemeClr val="tx2"/>
                </a:solidFill>
                <a:ea typeface="Verdana" pitchFamily="34" charset="0"/>
                <a:cs typeface="Verdana" pitchFamily="34" charset="0"/>
              </a:rPr>
              <a:t>Havaldar</a:t>
            </a:r>
            <a:r>
              <a:rPr lang="en-US" sz="2000" b="1" dirty="0" smtClean="0">
                <a:solidFill>
                  <a:schemeClr val="tx2"/>
                </a:solidFill>
                <a:ea typeface="Verdana" pitchFamily="34" charset="0"/>
                <a:cs typeface="Verdana" pitchFamily="34" charset="0"/>
              </a:rPr>
              <a:t> Krishna (2012) is of the opinion that instead of following the pedagogy of the US system in totality, India should change its curriculum to </a:t>
            </a:r>
            <a:r>
              <a:rPr lang="en-US" sz="2000" b="1" u="sng" dirty="0" smtClean="0">
                <a:solidFill>
                  <a:schemeClr val="tx2"/>
                </a:solidFill>
                <a:ea typeface="Verdana" pitchFamily="34" charset="0"/>
                <a:cs typeface="Verdana" pitchFamily="34" charset="0"/>
              </a:rPr>
              <a:t>meet the needs of its society</a:t>
            </a:r>
            <a:r>
              <a:rPr lang="en-US" sz="2000" b="1" dirty="0" smtClean="0">
                <a:solidFill>
                  <a:schemeClr val="tx2"/>
                </a:solidFill>
                <a:ea typeface="Verdana" pitchFamily="34" charset="0"/>
                <a:cs typeface="Verdana" pitchFamily="34" charset="0"/>
              </a:rPr>
              <a:t>.</a:t>
            </a:r>
          </a:p>
          <a:p>
            <a:pPr algn="just"/>
            <a:endParaRPr lang="en-US" sz="2000" b="1" dirty="0" smtClean="0">
              <a:solidFill>
                <a:schemeClr val="tx2"/>
              </a:solidFill>
              <a:ea typeface="Verdana" pitchFamily="34" charset="0"/>
              <a:cs typeface="Verdana" pitchFamily="34" charset="0"/>
            </a:endParaRPr>
          </a:p>
          <a:p>
            <a:pPr marL="285750" indent="-285750" algn="just">
              <a:buFont typeface="Arial" pitchFamily="34" charset="0"/>
              <a:buChar char="•"/>
            </a:pPr>
            <a:r>
              <a:rPr lang="en-US" sz="2000" b="1" dirty="0" smtClean="0">
                <a:solidFill>
                  <a:schemeClr val="tx2"/>
                </a:solidFill>
                <a:ea typeface="Verdana" pitchFamily="34" charset="0"/>
                <a:cs typeface="Verdana" pitchFamily="34" charset="0"/>
              </a:rPr>
              <a:t>Stakeholders’ involvement in curriculum redesign is abysmally low. </a:t>
            </a:r>
          </a:p>
          <a:p>
            <a:pPr algn="just"/>
            <a:endParaRPr lang="en-US" sz="2000" b="1" dirty="0" smtClean="0">
              <a:solidFill>
                <a:schemeClr val="tx2"/>
              </a:solidFill>
              <a:ea typeface="Verdana" pitchFamily="34" charset="0"/>
              <a:cs typeface="Verdana" pitchFamily="34" charset="0"/>
            </a:endParaRPr>
          </a:p>
          <a:p>
            <a:pPr marL="285750" indent="-285750" algn="just">
              <a:buFont typeface="Arial" pitchFamily="34" charset="0"/>
              <a:buChar char="•"/>
            </a:pPr>
            <a:r>
              <a:rPr lang="en-US" sz="2000" b="1" dirty="0" smtClean="0">
                <a:solidFill>
                  <a:schemeClr val="tx2"/>
                </a:solidFill>
                <a:ea typeface="Verdana" pitchFamily="34" charset="0"/>
                <a:cs typeface="Verdana" pitchFamily="34" charset="0"/>
              </a:rPr>
              <a:t>John </a:t>
            </a:r>
            <a:r>
              <a:rPr lang="en-US" sz="2000" b="1" dirty="0" err="1" smtClean="0">
                <a:solidFill>
                  <a:schemeClr val="tx2"/>
                </a:solidFill>
                <a:ea typeface="Verdana" pitchFamily="34" charset="0"/>
                <a:cs typeface="Verdana" pitchFamily="34" charset="0"/>
              </a:rPr>
              <a:t>Beena</a:t>
            </a:r>
            <a:r>
              <a:rPr lang="en-US" sz="2000" b="1" dirty="0" smtClean="0">
                <a:solidFill>
                  <a:schemeClr val="tx2"/>
                </a:solidFill>
                <a:ea typeface="Verdana" pitchFamily="34" charset="0"/>
                <a:cs typeface="Verdana" pitchFamily="34" charset="0"/>
              </a:rPr>
              <a:t> &amp; </a:t>
            </a:r>
            <a:r>
              <a:rPr lang="en-US" sz="2000" b="1" dirty="0" err="1" smtClean="0">
                <a:solidFill>
                  <a:schemeClr val="tx2"/>
                </a:solidFill>
                <a:ea typeface="Verdana" pitchFamily="34" charset="0"/>
                <a:cs typeface="Verdana" pitchFamily="34" charset="0"/>
              </a:rPr>
              <a:t>Panchanatham</a:t>
            </a:r>
            <a:r>
              <a:rPr lang="en-US" sz="2000" b="1" dirty="0" smtClean="0">
                <a:solidFill>
                  <a:schemeClr val="tx2"/>
                </a:solidFill>
                <a:ea typeface="Verdana" pitchFamily="34" charset="0"/>
                <a:cs typeface="Verdana" pitchFamily="34" charset="0"/>
              </a:rPr>
              <a:t> N. (2011) in their study they found 3 important aspects for curriculum development which are </a:t>
            </a:r>
          </a:p>
          <a:p>
            <a:pPr marL="285750" indent="-285750" algn="just">
              <a:buFont typeface="Arial" pitchFamily="34" charset="0"/>
              <a:buChar char="•"/>
            </a:pPr>
            <a:endParaRPr lang="en-US" sz="2000" b="1" dirty="0" smtClean="0">
              <a:solidFill>
                <a:schemeClr val="tx2"/>
              </a:solidFill>
              <a:ea typeface="Verdana" pitchFamily="34" charset="0"/>
              <a:cs typeface="Verdana" pitchFamily="34" charset="0"/>
            </a:endParaRPr>
          </a:p>
          <a:p>
            <a:pPr algn="just"/>
            <a:r>
              <a:rPr lang="en-US" sz="2000" b="1" dirty="0" smtClean="0">
                <a:solidFill>
                  <a:schemeClr val="tx2"/>
                </a:solidFill>
                <a:ea typeface="Verdana" pitchFamily="34" charset="0"/>
                <a:cs typeface="Verdana" pitchFamily="34" charset="0"/>
              </a:rPr>
              <a:t>    </a:t>
            </a:r>
            <a:r>
              <a:rPr lang="en-US" sz="2000" b="1" i="1" dirty="0" smtClean="0">
                <a:solidFill>
                  <a:schemeClr val="tx2"/>
                </a:solidFill>
                <a:ea typeface="Verdana" pitchFamily="34" charset="0"/>
                <a:cs typeface="Verdana" pitchFamily="34" charset="0"/>
              </a:rPr>
              <a:t>1. Institute-industry linkage</a:t>
            </a:r>
          </a:p>
          <a:p>
            <a:pPr algn="just"/>
            <a:r>
              <a:rPr lang="en-US" sz="2000" b="1" i="1" dirty="0">
                <a:solidFill>
                  <a:schemeClr val="tx2"/>
                </a:solidFill>
                <a:ea typeface="Verdana" pitchFamily="34" charset="0"/>
                <a:cs typeface="Verdana" pitchFamily="34" charset="0"/>
              </a:rPr>
              <a:t> </a:t>
            </a:r>
            <a:r>
              <a:rPr lang="en-US" sz="2000" b="1" i="1" dirty="0" smtClean="0">
                <a:solidFill>
                  <a:schemeClr val="tx2"/>
                </a:solidFill>
                <a:ea typeface="Verdana" pitchFamily="34" charset="0"/>
                <a:cs typeface="Verdana" pitchFamily="34" charset="0"/>
              </a:rPr>
              <a:t>   2. Less emphasis on theoretical aspects </a:t>
            </a:r>
          </a:p>
          <a:p>
            <a:pPr algn="just"/>
            <a:r>
              <a:rPr lang="en-US" sz="2000" b="1" i="1" dirty="0">
                <a:solidFill>
                  <a:schemeClr val="tx2"/>
                </a:solidFill>
                <a:ea typeface="Verdana" pitchFamily="34" charset="0"/>
                <a:cs typeface="Verdana" pitchFamily="34" charset="0"/>
              </a:rPr>
              <a:t> </a:t>
            </a:r>
            <a:r>
              <a:rPr lang="en-US" sz="2000" b="1" i="1" dirty="0" smtClean="0">
                <a:solidFill>
                  <a:schemeClr val="tx2"/>
                </a:solidFill>
                <a:ea typeface="Verdana" pitchFamily="34" charset="0"/>
                <a:cs typeface="Verdana" pitchFamily="34" charset="0"/>
              </a:rPr>
              <a:t>   3. Evaluation system.</a:t>
            </a:r>
          </a:p>
          <a:p>
            <a:pPr marL="742950" lvl="1" indent="-285750" algn="just">
              <a:buFont typeface="Arial" pitchFamily="34" charset="0"/>
              <a:buChar char="•"/>
            </a:pPr>
            <a:endParaRPr lang="en-US" sz="2000" b="1" dirty="0" smtClean="0">
              <a:solidFill>
                <a:schemeClr val="tx2"/>
              </a:solidFill>
              <a:ea typeface="Verdana" pitchFamily="34" charset="0"/>
              <a:cs typeface="Verdana" pitchFamily="34" charset="0"/>
            </a:endParaRPr>
          </a:p>
          <a:p>
            <a:pPr marL="285750" indent="-285750" algn="just">
              <a:buFont typeface="Arial" pitchFamily="34" charset="0"/>
              <a:buChar char="•"/>
            </a:pPr>
            <a:endParaRPr lang="en-US" sz="2000" b="1" dirty="0" smtClean="0">
              <a:solidFill>
                <a:schemeClr val="tx2"/>
              </a:solidFill>
              <a:ea typeface="Verdana" pitchFamily="34" charset="0"/>
              <a:cs typeface="Verdana" pitchFamily="34" charset="0"/>
            </a:endParaRPr>
          </a:p>
          <a:p>
            <a:pPr marL="285750" indent="-285750" algn="just">
              <a:buFont typeface="Arial" pitchFamily="34" charset="0"/>
              <a:buChar char="•"/>
            </a:pPr>
            <a:endParaRPr lang="en-US" sz="2000" b="1" dirty="0">
              <a:solidFill>
                <a:schemeClr val="tx2"/>
              </a:solidFill>
              <a:ea typeface="Verdana" pitchFamily="34" charset="0"/>
              <a:cs typeface="Verdana" pitchFamily="34" charset="0"/>
            </a:endParaRPr>
          </a:p>
        </p:txBody>
      </p:sp>
      <p:pic>
        <p:nvPicPr>
          <p:cNvPr id="7"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8613" y="6003717"/>
            <a:ext cx="680244"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pPr>
              <a:defRPr/>
            </a:pPr>
            <a:fld id="{FFC6777A-5295-4FF6-89A7-D5911E824F49}" type="slidenum">
              <a:rPr lang="en-US" smtClean="0"/>
              <a:pPr>
                <a:defRPr/>
              </a:pPr>
              <a:t>9</a:t>
            </a:fld>
            <a:endParaRPr lang="en-US"/>
          </a:p>
        </p:txBody>
      </p:sp>
    </p:spTree>
    <p:extLst>
      <p:ext uri="{BB962C8B-B14F-4D97-AF65-F5344CB8AC3E}">
        <p14:creationId xmlns:p14="http://schemas.microsoft.com/office/powerpoint/2010/main" val="170728618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8177</TotalTime>
  <Words>2269</Words>
  <Application>Microsoft Office PowerPoint</Application>
  <PresentationFormat>On-screen Show (4:3)</PresentationFormat>
  <Paragraphs>580</Paragraphs>
  <Slides>41</Slides>
  <Notes>39</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Default Design</vt:lpstr>
      <vt:lpstr>Academic Associates– IIM Ahmedabad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Model of National Case Depositories of India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IIMA</dc:creator>
  <cp:lastModifiedBy>iima</cp:lastModifiedBy>
  <cp:revision>1232</cp:revision>
  <cp:lastPrinted>2014-03-15T07:14:04Z</cp:lastPrinted>
  <dcterms:created xsi:type="dcterms:W3CDTF">1601-01-01T00:00:00Z</dcterms:created>
  <dcterms:modified xsi:type="dcterms:W3CDTF">2015-02-06T13:11:14Z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